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524" r:id="rId2"/>
    <p:sldMasterId id="2147484597" r:id="rId3"/>
    <p:sldMasterId id="2147484611" r:id="rId4"/>
    <p:sldMasterId id="2147484624" r:id="rId5"/>
    <p:sldMasterId id="2147484640" r:id="rId6"/>
    <p:sldMasterId id="2147484653" r:id="rId7"/>
    <p:sldMasterId id="2147484668" r:id="rId8"/>
    <p:sldMasterId id="2147484683" r:id="rId9"/>
    <p:sldMasterId id="2147484697" r:id="rId10"/>
  </p:sldMasterIdLst>
  <p:notesMasterIdLst>
    <p:notesMasterId r:id="rId24"/>
  </p:notesMasterIdLst>
  <p:handoutMasterIdLst>
    <p:handoutMasterId r:id="rId25"/>
  </p:handoutMasterIdLst>
  <p:sldIdLst>
    <p:sldId id="903" r:id="rId11"/>
    <p:sldId id="905" r:id="rId12"/>
    <p:sldId id="914" r:id="rId13"/>
    <p:sldId id="916" r:id="rId14"/>
    <p:sldId id="917" r:id="rId15"/>
    <p:sldId id="906" r:id="rId16"/>
    <p:sldId id="915" r:id="rId17"/>
    <p:sldId id="912" r:id="rId18"/>
    <p:sldId id="913" r:id="rId19"/>
    <p:sldId id="909" r:id="rId20"/>
    <p:sldId id="910" r:id="rId21"/>
    <p:sldId id="911" r:id="rId22"/>
    <p:sldId id="887" r:id="rId23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radeGothicBold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radeGothicBold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radeGothicBold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radeGothicBold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radeGothicBold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radeGothicBold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radeGothicBold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radeGothicBold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radeGothicBol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4C4C4"/>
    <a:srgbClr val="000066"/>
    <a:srgbClr val="99CCFF"/>
    <a:srgbClr val="6699FF"/>
    <a:srgbClr val="CCECFF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84478" autoAdjust="0"/>
  </p:normalViewPr>
  <p:slideViewPr>
    <p:cSldViewPr>
      <p:cViewPr varScale="1">
        <p:scale>
          <a:sx n="88" d="100"/>
          <a:sy n="88" d="100"/>
        </p:scale>
        <p:origin x="9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1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D33E8D6-C5AD-4B99-8962-DF104D9C88A6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1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1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6D25E2-51E5-4578-8235-22670912F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24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>
            <a:lvl1pPr defTabSz="923796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>
            <a:lvl1pPr algn="r" defTabSz="923796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4"/>
            <a:ext cx="5546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9" tIns="46184" rIns="92369" bIns="461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1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9" tIns="46184" rIns="92369" bIns="46184" numCol="1" anchor="b" anchorCtr="0" compatLnSpc="1">
            <a:prstTxWarp prst="textNoShape">
              <a:avLst/>
            </a:prstTxWarp>
          </a:bodyPr>
          <a:lstStyle>
            <a:lvl1pPr defTabSz="923796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1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9" tIns="46184" rIns="92369" bIns="46184" numCol="1" anchor="b" anchorCtr="0" compatLnSpc="1">
            <a:prstTxWarp prst="textNoShape">
              <a:avLst/>
            </a:prstTxWarp>
          </a:bodyPr>
          <a:lstStyle>
            <a:lvl1pPr algn="r" defTabSz="923796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832050-F570-4615-8980-EE20F2DFA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15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379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7F0DC8-733A-4BA6-97E3-E2DAE84E88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79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9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c2c11561b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6c2c11561b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74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ac686e895_0_189:notes"/>
          <p:cNvSpPr txBox="1">
            <a:spLocks noGrp="1"/>
          </p:cNvSpPr>
          <p:nvPr>
            <p:ph type="body" idx="1"/>
          </p:nvPr>
        </p:nvSpPr>
        <p:spPr>
          <a:xfrm>
            <a:off x="913880" y="4344029"/>
            <a:ext cx="5030400" cy="41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7ac686e895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3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5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6c2d1e7930_0_1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3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1" name="Google Shape;531;g6c2d1e7930_0_1135:notes"/>
          <p:cNvSpPr txBox="1">
            <a:spLocks noGrp="1"/>
          </p:cNvSpPr>
          <p:nvPr>
            <p:ph type="body" idx="1"/>
          </p:nvPr>
        </p:nvSpPr>
        <p:spPr>
          <a:xfrm>
            <a:off x="913880" y="4344029"/>
            <a:ext cx="5030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g6c2d1e7930_0_1135:notes"/>
          <p:cNvSpPr txBox="1">
            <a:spLocks noGrp="1"/>
          </p:cNvSpPr>
          <p:nvPr>
            <p:ph type="sldNum" idx="12"/>
          </p:nvPr>
        </p:nvSpPr>
        <p:spPr>
          <a:xfrm>
            <a:off x="3885946" y="8686486"/>
            <a:ext cx="29721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552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7ac350429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2" name="Google Shape;522;g7ac350429d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7ac350429d_0_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535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6c2d1e7930_0_687:notes"/>
          <p:cNvSpPr txBox="1">
            <a:spLocks noGrp="1"/>
          </p:cNvSpPr>
          <p:nvPr>
            <p:ph type="body" idx="1"/>
          </p:nvPr>
        </p:nvSpPr>
        <p:spPr>
          <a:xfrm>
            <a:off x="913880" y="4344029"/>
            <a:ext cx="5030400" cy="41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6c2d1e7930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3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09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6c2d1e7930_0_1263:notes"/>
          <p:cNvSpPr txBox="1">
            <a:spLocks noGrp="1"/>
          </p:cNvSpPr>
          <p:nvPr>
            <p:ph type="body" idx="1"/>
          </p:nvPr>
        </p:nvSpPr>
        <p:spPr>
          <a:xfrm>
            <a:off x="913880" y="4344029"/>
            <a:ext cx="5030400" cy="41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g6c2d1e7930_0_1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3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607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EA74-0006-40FE-80B1-307FADDB1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A7F3-16B1-4E5F-955C-4AA21C91B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>
            <a:off x="215900" y="1204119"/>
            <a:ext cx="4127400" cy="640000"/>
          </a:xfrm>
          <a:prstGeom prst="rect">
            <a:avLst/>
          </a:prstGeom>
          <a:solidFill>
            <a:srgbClr val="323C4E"/>
          </a:solidFill>
          <a:ln w="9525" cap="flat" cmpd="sng">
            <a:solidFill>
              <a:srgbClr val="C4BD9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1A8CD"/>
              </a:buClr>
              <a:buSzPts val="2520"/>
              <a:buFont typeface="Arial"/>
              <a:buNone/>
              <a:defRPr sz="1800" b="1" i="0" u="none" strike="noStrike" cap="none">
                <a:solidFill>
                  <a:srgbClr val="DFE4D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1A8CD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BA7E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E4B3B2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FFE5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8905800" cy="6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CBA"/>
              </a:buClr>
              <a:buSzPts val="4700"/>
              <a:buFont typeface="Quattrocento Sans"/>
              <a:buNone/>
              <a:defRPr sz="3525" b="1" i="0" u="none" strike="noStrike" cap="none">
                <a:solidFill>
                  <a:srgbClr val="F6FCB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65" name="Google Shape;165;p17"/>
          <p:cNvCxnSpPr/>
          <p:nvPr/>
        </p:nvCxnSpPr>
        <p:spPr>
          <a:xfrm>
            <a:off x="4572000" y="1524000"/>
            <a:ext cx="0" cy="4572000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410"/>
              </a:srgbClr>
            </a:outerShdw>
          </a:effectLst>
        </p:spPr>
      </p:cxnSp>
      <p:sp>
        <p:nvSpPr>
          <p:cNvPr id="166" name="Google Shape;166;p17"/>
          <p:cNvSpPr txBox="1">
            <a:spLocks noGrp="1"/>
          </p:cNvSpPr>
          <p:nvPr>
            <p:ph type="body" idx="2"/>
          </p:nvPr>
        </p:nvSpPr>
        <p:spPr>
          <a:xfrm>
            <a:off x="4876800" y="1204119"/>
            <a:ext cx="4114800" cy="640000"/>
          </a:xfrm>
          <a:prstGeom prst="rect">
            <a:avLst/>
          </a:prstGeom>
          <a:solidFill>
            <a:srgbClr val="323C4E"/>
          </a:solidFill>
          <a:ln w="9525" cap="flat" cmpd="sng">
            <a:solidFill>
              <a:srgbClr val="C4BD9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1A8CD"/>
              </a:buClr>
              <a:buSzPts val="2520"/>
              <a:buFont typeface="Arial"/>
              <a:buNone/>
              <a:defRPr sz="1800" b="1" i="0" u="none" strike="noStrike" cap="none">
                <a:solidFill>
                  <a:srgbClr val="DFE4D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1A8CD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BA7E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E4B3B2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FFE5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body" idx="3"/>
          </p:nvPr>
        </p:nvSpPr>
        <p:spPr>
          <a:xfrm>
            <a:off x="228600" y="1905000"/>
            <a:ext cx="4114800" cy="4648400"/>
          </a:xfrm>
          <a:prstGeom prst="rect">
            <a:avLst/>
          </a:prstGeom>
          <a:solidFill>
            <a:srgbClr val="DAEEF3">
              <a:alpha val="243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9146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1A8CD"/>
              </a:buClr>
              <a:buSzPts val="252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89B"/>
              </a:buClr>
              <a:buSzPts val="2400"/>
              <a:buFont typeface="Cambria"/>
              <a:buChar char="↦"/>
              <a:defRPr sz="1800" b="0" i="0" u="none" strike="noStrike" cap="none">
                <a:solidFill>
                  <a:srgbClr val="FFD89B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028700" marR="0" lvl="2" indent="-26479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B3B2"/>
              </a:buClr>
              <a:buSzPts val="1960"/>
              <a:buFont typeface="Arial"/>
              <a:buChar char="✻"/>
              <a:defRPr sz="1500" b="0" i="0" u="none" strike="noStrike" cap="none">
                <a:solidFill>
                  <a:srgbClr val="F1D8D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057400" marR="0" lvl="5" indent="-23812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3812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3812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3812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body" idx="4"/>
          </p:nvPr>
        </p:nvSpPr>
        <p:spPr>
          <a:xfrm>
            <a:off x="4876800" y="1905000"/>
            <a:ext cx="4114800" cy="4648400"/>
          </a:xfrm>
          <a:prstGeom prst="rect">
            <a:avLst/>
          </a:prstGeom>
          <a:solidFill>
            <a:srgbClr val="DAEEF3">
              <a:alpha val="243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9146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1A8CD"/>
              </a:buClr>
              <a:buSzPts val="252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89B"/>
              </a:buClr>
              <a:buSzPts val="2400"/>
              <a:buFont typeface="Cambria"/>
              <a:buChar char="↦"/>
              <a:defRPr sz="1800" b="0" i="0" u="none" strike="noStrike" cap="none">
                <a:solidFill>
                  <a:srgbClr val="FFD89B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028700" marR="0" lvl="2" indent="-26479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B3B2"/>
              </a:buClr>
              <a:buSzPts val="1960"/>
              <a:buFont typeface="Arial"/>
              <a:buChar char="✻"/>
              <a:defRPr sz="1500" b="0" i="0" u="none" strike="noStrike" cap="none">
                <a:solidFill>
                  <a:srgbClr val="F1D8D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057400" marR="0" lvl="5" indent="-23812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3812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3812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3812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2743200" y="990604"/>
            <a:ext cx="6864442" cy="5725861"/>
          </a:xfrm>
          <a:custGeom>
            <a:avLst/>
            <a:gdLst/>
            <a:ahLst/>
            <a:cxnLst/>
            <a:rect l="l" t="t" r="r" b="b"/>
            <a:pathLst>
              <a:path w="5569527" h="6201294" extrusionOk="0">
                <a:moveTo>
                  <a:pt x="58189" y="6184669"/>
                </a:moveTo>
                <a:lnTo>
                  <a:pt x="5569527" y="6201294"/>
                </a:lnTo>
                <a:lnTo>
                  <a:pt x="5527964" y="0"/>
                </a:lnTo>
                <a:lnTo>
                  <a:pt x="0" y="0"/>
                </a:lnTo>
                <a:lnTo>
                  <a:pt x="58189" y="6184669"/>
                </a:lnTo>
                <a:close/>
              </a:path>
            </a:pathLst>
          </a:custGeom>
          <a:blipFill rotWithShape="1">
            <a:blip r:embed="rId2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7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F63EE-6AC3-4C4B-BF50-D4068EE1485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80A0A-D2FE-4D6F-A721-C0E4D1ACB6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2AB34-55CD-43BE-8E01-CD6D1E053C5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B36F4-7EB8-48D8-88CC-D1EB071D8D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B4A57-5408-4590-9919-DBAC20D8794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5922B-0C23-48E4-A854-27C86A11BC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3B7EB-F857-4340-8C40-0BE41297438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4DFAE-E00B-4301-9BB8-924C1C85A8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71C25-99D7-44BF-BB05-2E9245EA35F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52EA5-56F2-4794-AE6B-866016510F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A5440-F709-4B1F-9E09-CA4D6E3D583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4C8C-4FC2-49D6-AEDC-04EAC371EA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C406A-0FEA-4648-B224-A7E466945AE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2049-4D6D-40A3-A045-7CD36D8AE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9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DE4C5-CC13-4F2C-907C-30F0371CD4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AB63-2ADA-415F-9B0D-0B7ADFDBA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0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BCF5-EED6-4300-BB9D-B115AD3773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3AA6-14E0-4D6B-98BB-CFD42FE99B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174B-2BFC-49C7-9840-71D5AF9F8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ABA4-72F2-4C98-B4CA-34C18DD6294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6EB65-471F-4160-B3EB-17DA1775E5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3A61-9B4E-481D-9028-BEBE1EFD485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37B0A-21D5-4CDC-B9C2-810B9EDD9B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24C0-A42D-4F98-87A9-0E3E779A99C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C8328-3F14-42F5-B577-36FB07CB0B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76962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343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343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52900"/>
            <a:ext cx="4343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4152900"/>
            <a:ext cx="4343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34CC4-C303-420E-A803-F947FFB040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5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11480" y="640080"/>
            <a:ext cx="5946298" cy="32004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17145" rtlCol="0" anchor="ctr"/>
          <a:lstStyle/>
          <a:p>
            <a:pPr algn="l"/>
            <a:endParaRPr lang="en-US" sz="1425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1440" y="91440"/>
            <a:ext cx="8961120" cy="5486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0" tIns="0" bIns="685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91440" y="6492240"/>
            <a:ext cx="4480560" cy="27432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0" rIns="0" bIns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845B46B-8D13-4A19-943A-D7A69EC303B0}" type="datetime8">
              <a:rPr lang="en-US" sz="900" b="0" smtClean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6/23/2020 3:23 PM</a:t>
            </a:fld>
            <a:endParaRPr lang="en-US" sz="900" b="0" dirty="0"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572000" y="6492240"/>
            <a:ext cx="4480560" cy="27432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0" rIns="13716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www.nhc.noaa.gov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91440" y="640080"/>
            <a:ext cx="320040" cy="320040"/>
          </a:xfrm>
          <a:prstGeom prst="rect">
            <a:avLst/>
          </a:prstGeom>
          <a:solidFill>
            <a:srgbClr val="B28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 userDrawn="1"/>
        </p:nvSpPr>
        <p:spPr>
          <a:xfrm>
            <a:off x="5943600" y="91440"/>
            <a:ext cx="3108960" cy="8686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 userDrawn="1"/>
        </p:nvSpPr>
        <p:spPr>
          <a:xfrm>
            <a:off x="6654362" y="287254"/>
            <a:ext cx="23747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Tropical Analysis</a:t>
            </a:r>
            <a:r>
              <a:rPr lang="en-US" sz="1050" b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 and Forecast Branch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NWS National Hurricane Center</a:t>
            </a:r>
            <a:endParaRPr lang="en-US" sz="105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13" name="Picture 1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77" y="137160"/>
            <a:ext cx="58293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4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8A37-D7B5-487B-B3C2-6ADA2E6BE0F7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777B-93D1-4E0B-8229-952F79A7BB72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6B8D-2180-47F2-B908-95EC7EA1CA84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70C-A57A-43BB-96B5-57F9B3F31E4C}" type="datetime1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BE43-528C-44C8-9C1B-FDC2B76940DB}" type="datetime1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9865B-CD43-F04C-89B6-13AAEEE979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03BE-25F4-4165-AF5C-B103D33B1369}" type="datetime1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2654-1B06-4110-BE29-D469E3BBBEA6}" type="datetime1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C39F-6607-4FBB-AFB7-52819300FA40}" type="datetime1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57DB-DF2F-45D8-95B5-E7D56E235BE8}" type="datetime1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8D8-4D15-411D-BD7C-8E95FAA613BE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0E87-9D8B-4586-B753-B01B2FE763F7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11480" y="640080"/>
            <a:ext cx="5946299" cy="32004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17145" rtlCol="0" anchor="ctr"/>
          <a:lstStyle/>
          <a:p>
            <a:pPr algn="l"/>
            <a:endParaRPr lang="en-US" sz="1425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1440" y="91440"/>
            <a:ext cx="8961120" cy="5486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0" tIns="0" bIns="685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91440" y="6492240"/>
            <a:ext cx="4480560" cy="27432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0" rIns="0" bIns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845B46B-8D13-4A19-943A-D7A69EC303B0}" type="datetime8">
              <a:rPr lang="en-US" sz="900" b="0" smtClean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6/23/2020 3:23 PM</a:t>
            </a:fld>
            <a:endParaRPr lang="en-US" sz="900" b="0" dirty="0"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572000" y="6492240"/>
            <a:ext cx="4480560" cy="27432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0" rIns="13716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www.nhc.noaa.gov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91440" y="640080"/>
            <a:ext cx="320040" cy="320040"/>
          </a:xfrm>
          <a:prstGeom prst="rect">
            <a:avLst/>
          </a:prstGeom>
          <a:solidFill>
            <a:srgbClr val="B28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 userDrawn="1"/>
        </p:nvSpPr>
        <p:spPr>
          <a:xfrm>
            <a:off x="5943600" y="91440"/>
            <a:ext cx="3108960" cy="8686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 userDrawn="1"/>
        </p:nvSpPr>
        <p:spPr>
          <a:xfrm>
            <a:off x="6654362" y="287253"/>
            <a:ext cx="23747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Tropical Analysis</a:t>
            </a:r>
            <a:r>
              <a:rPr lang="en-US" sz="1050" b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 and Forecast Branch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NWS National Hurricane Center</a:t>
            </a:r>
            <a:endParaRPr lang="en-US" sz="105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13" name="Picture 1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77" y="137160"/>
            <a:ext cx="58293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7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E9C0-DAB0-AB4A-B05D-16142C355A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F4416-5653-DF45-AA81-84F10DC1FF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4754B-F40D-0A4C-A8BC-CCB3654AA3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9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986DC-9502-424A-84AF-46B4E299FB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B2E39-04C1-8E42-80EF-D88BB9B6CD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162C-4087-594A-B187-9154BD102C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0B50C-3F61-684E-877C-6096B96347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2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148D4-585D-47C1-807C-92F73EB5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D4444-73D6-474A-A032-491DD7DC5B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D2D14-2C19-D547-8D28-DFB9498323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E7CA3-757A-ED4F-BD12-6BB67DE832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8A37-D7B5-487B-B3C2-6ADA2E6BE0F7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777B-93D1-4E0B-8229-952F79A7BB72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6B8D-2180-47F2-B908-95EC7EA1CA84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70C-A57A-43BB-96B5-57F9B3F31E4C}" type="datetime1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BE43-528C-44C8-9C1B-FDC2B76940DB}" type="datetime1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03BE-25F4-4165-AF5C-B103D33B1369}" type="datetime1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2654-1B06-4110-BE29-D469E3BBBEA6}" type="datetime1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C0DB-9DB6-457E-A585-07801AA71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C39F-6607-4FBB-AFB7-52819300FA40}" type="datetime1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57DB-DF2F-45D8-95B5-E7D56E235BE8}" type="datetime1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8D8-4D15-411D-BD7C-8E95FAA613BE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0E87-9D8B-4586-B753-B01B2FE763F7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11480" y="640080"/>
            <a:ext cx="5946299" cy="32004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17145" rtlCol="0" anchor="ctr"/>
          <a:lstStyle/>
          <a:p>
            <a:pPr algn="l"/>
            <a:endParaRPr lang="en-US" sz="1425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1440" y="91440"/>
            <a:ext cx="8961120" cy="5486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0" tIns="0" bIns="685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91440" y="6492240"/>
            <a:ext cx="4480560" cy="27432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0" rIns="0" bIns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845B46B-8D13-4A19-943A-D7A69EC303B0}" type="datetime8">
              <a:rPr lang="en-US" sz="900" b="0" smtClean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6/23/2020 3:23 PM</a:t>
            </a:fld>
            <a:endParaRPr lang="en-US" sz="900" b="0" dirty="0"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572000" y="6492240"/>
            <a:ext cx="4480560" cy="27432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0" rIns="13716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www.nhc.noaa.gov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91440" y="640080"/>
            <a:ext cx="320040" cy="320040"/>
          </a:xfrm>
          <a:prstGeom prst="rect">
            <a:avLst/>
          </a:prstGeom>
          <a:solidFill>
            <a:srgbClr val="B28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 userDrawn="1"/>
        </p:nvSpPr>
        <p:spPr>
          <a:xfrm>
            <a:off x="5943600" y="91440"/>
            <a:ext cx="3108960" cy="8686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 userDrawn="1"/>
        </p:nvSpPr>
        <p:spPr>
          <a:xfrm>
            <a:off x="6654362" y="287253"/>
            <a:ext cx="23747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Tropical Analysis</a:t>
            </a:r>
            <a:r>
              <a:rPr lang="en-US" sz="1050" b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 and Forecast Branch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NWS National Hurricane Center</a:t>
            </a:r>
            <a:endParaRPr lang="en-US" sz="105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13" name="Picture 1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77" y="137160"/>
            <a:ext cx="58293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9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8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5E042-A12E-44A6-BF23-36548DC2D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7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FE067-ED06-494C-A666-EDD10496F9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2477A-3855-41C9-BA47-A96FF95B91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1F4A8-97BB-42A4-BB43-E75C320982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A74F-B285-49D7-8EDF-371948E5D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DADF7-B09E-4C02-9C95-27CF27BED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6F239-DFD4-465B-8512-0E0B94AE76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BB633-E998-4C87-A5B1-E566BF1C35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B4AF3-2425-42D8-9BEB-7DCEBE2C8B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931F-3741-4291-AEF2-D296E9B75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5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AD748-C1C2-4B65-8568-307BD0A41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AA7DC-AD49-40B3-AFEB-9CBFBBC933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76962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343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343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52900"/>
            <a:ext cx="4343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4152900"/>
            <a:ext cx="4343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34CC4-C303-420E-A803-F947FFB040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508002"/>
            <a:ext cx="1037850" cy="1355049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70389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04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508002"/>
            <a:ext cx="1037850" cy="1355049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34032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2090067"/>
            <a:ext cx="34032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92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E4FBC-D394-4EC3-B358-077F5A72A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508002"/>
            <a:ext cx="1037850" cy="1355049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22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508002"/>
            <a:ext cx="1037850" cy="1355049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3798900" cy="19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2630067"/>
            <a:ext cx="3798900" cy="32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57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68580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1155700"/>
            <a:ext cx="4587000" cy="4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44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508002"/>
            <a:ext cx="1037850" cy="1355049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2211100"/>
            <a:ext cx="3036300" cy="23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4717333"/>
            <a:ext cx="3036300" cy="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2262133"/>
            <a:ext cx="3676800" cy="3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122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1" y="5504763"/>
            <a:ext cx="698925" cy="912876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5740500"/>
            <a:ext cx="69360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04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1"/>
            <a:ext cx="4737600" cy="6857420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712900"/>
            <a:ext cx="4776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3524165"/>
            <a:ext cx="4776000" cy="1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14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Title and 4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96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4343400" cy="2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350"/>
              </a:spcBef>
              <a:spcAft>
                <a:spcPts val="0"/>
              </a:spcAft>
              <a:buSzPts val="1300"/>
              <a:buNone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body" idx="2"/>
          </p:nvPr>
        </p:nvSpPr>
        <p:spPr>
          <a:xfrm>
            <a:off x="4800600" y="1524000"/>
            <a:ext cx="4343400" cy="2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350"/>
              </a:spcBef>
              <a:spcAft>
                <a:spcPts val="0"/>
              </a:spcAft>
              <a:buSzPts val="1300"/>
              <a:buNone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body" idx="3"/>
          </p:nvPr>
        </p:nvSpPr>
        <p:spPr>
          <a:xfrm>
            <a:off x="304800" y="4152900"/>
            <a:ext cx="4343400" cy="2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350"/>
              </a:spcBef>
              <a:spcAft>
                <a:spcPts val="0"/>
              </a:spcAft>
              <a:buSzPts val="1300"/>
              <a:buNone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4"/>
          </p:nvPr>
        </p:nvSpPr>
        <p:spPr>
          <a:xfrm>
            <a:off x="4800600" y="4152900"/>
            <a:ext cx="4343400" cy="2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350"/>
              </a:spcBef>
              <a:spcAft>
                <a:spcPts val="0"/>
              </a:spcAft>
              <a:buSzPts val="1300"/>
              <a:buNone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ftr" idx="11"/>
          </p:nvPr>
        </p:nvSpPr>
        <p:spPr>
          <a:xfrm>
            <a:off x="0" y="6629400"/>
            <a:ext cx="64008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ldNum" idx="12"/>
          </p:nvPr>
        </p:nvSpPr>
        <p:spPr>
          <a:xfrm>
            <a:off x="7010400" y="6629400"/>
            <a:ext cx="2133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190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22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411480" y="640080"/>
            <a:ext cx="5946300" cy="320000"/>
          </a:xfrm>
          <a:prstGeom prst="rect">
            <a:avLst/>
          </a:prstGeom>
          <a:solidFill>
            <a:srgbClr val="CBB29B">
              <a:alpha val="69800"/>
            </a:srgbClr>
          </a:solidFill>
          <a:ln>
            <a:noFill/>
          </a:ln>
        </p:spPr>
        <p:txBody>
          <a:bodyPr spcFirstLastPara="1" wrap="square" lIns="102850" tIns="17125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25">
              <a:solidFill>
                <a:srgbClr val="2C201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91440" y="91440"/>
            <a:ext cx="8961000" cy="54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54375" tIns="0" rIns="9142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25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91440" y="6492240"/>
            <a:ext cx="4480500" cy="274000"/>
          </a:xfrm>
          <a:prstGeom prst="rect">
            <a:avLst/>
          </a:prstGeom>
          <a:solidFill>
            <a:srgbClr val="CBB29B">
              <a:alpha val="69800"/>
            </a:srgbClr>
          </a:solidFill>
          <a:ln>
            <a:noFill/>
          </a:ln>
        </p:spPr>
        <p:txBody>
          <a:bodyPr spcFirstLastPara="1" wrap="square" lIns="13715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11/7/2019 10:50 AM</a:t>
            </a:r>
            <a:endParaRPr sz="9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4572000" y="6492240"/>
            <a:ext cx="4480500" cy="274000"/>
          </a:xfrm>
          <a:prstGeom prst="rect">
            <a:avLst/>
          </a:prstGeom>
          <a:solidFill>
            <a:srgbClr val="CBB29B">
              <a:alpha val="69800"/>
            </a:srgbClr>
          </a:solidFill>
          <a:ln>
            <a:noFill/>
          </a:ln>
        </p:spPr>
        <p:txBody>
          <a:bodyPr spcFirstLastPara="1" wrap="square" lIns="137150" tIns="0" rIns="13715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www.nhc.noaa.gov</a:t>
            </a:r>
            <a:endParaRPr sz="4800"/>
          </a:p>
        </p:txBody>
      </p:sp>
      <p:sp>
        <p:nvSpPr>
          <p:cNvPr id="149" name="Google Shape;149;p15"/>
          <p:cNvSpPr/>
          <p:nvPr/>
        </p:nvSpPr>
        <p:spPr>
          <a:xfrm>
            <a:off x="91440" y="640080"/>
            <a:ext cx="320100" cy="320000"/>
          </a:xfrm>
          <a:prstGeom prst="rect">
            <a:avLst/>
          </a:prstGeom>
          <a:solidFill>
            <a:srgbClr val="B28A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5943600" y="91440"/>
            <a:ext cx="3108900" cy="868800"/>
          </a:xfrm>
          <a:prstGeom prst="rect">
            <a:avLst/>
          </a:prstGeom>
          <a:solidFill>
            <a:srgbClr val="2435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6654362" y="287253"/>
            <a:ext cx="2374800" cy="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Tropical Analysis and Forecast Branch</a:t>
            </a:r>
            <a:endParaRPr sz="4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NWS National Hurricane Center</a:t>
            </a:r>
            <a:endParaRPr sz="4800"/>
          </a:p>
        </p:txBody>
      </p:sp>
      <p:pic>
        <p:nvPicPr>
          <p:cNvPr id="152" name="Google Shape;15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47977" y="137160"/>
            <a:ext cx="582930" cy="777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8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1_Comparis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17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BA5B8-CB44-429B-824F-805D35A78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>
            <a:off x="215900" y="1204119"/>
            <a:ext cx="4127400" cy="640000"/>
          </a:xfrm>
          <a:prstGeom prst="rect">
            <a:avLst/>
          </a:prstGeom>
          <a:solidFill>
            <a:srgbClr val="323C4E"/>
          </a:solidFill>
          <a:ln w="9525" cap="flat" cmpd="sng">
            <a:solidFill>
              <a:srgbClr val="C4BD9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A8CD"/>
              </a:buClr>
              <a:buSzPts val="2520"/>
              <a:buFont typeface="Arial"/>
              <a:buNone/>
              <a:defRPr sz="2400" b="1" i="0" u="none" strike="noStrike" cap="none">
                <a:solidFill>
                  <a:srgbClr val="DFE4D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A8CD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BA7E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4B3B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E5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8905800" cy="6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CBA"/>
              </a:buClr>
              <a:buSzPts val="4700"/>
              <a:buFont typeface="Quattrocento Sans"/>
              <a:buNone/>
              <a:defRPr sz="4700" b="1" i="0" u="none" strike="noStrike" cap="none">
                <a:solidFill>
                  <a:srgbClr val="F6FCB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65" name="Google Shape;165;p17"/>
          <p:cNvCxnSpPr/>
          <p:nvPr/>
        </p:nvCxnSpPr>
        <p:spPr>
          <a:xfrm>
            <a:off x="4572000" y="1524000"/>
            <a:ext cx="0" cy="4572000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410"/>
              </a:srgbClr>
            </a:outerShdw>
          </a:effectLst>
        </p:spPr>
      </p:cxnSp>
      <p:sp>
        <p:nvSpPr>
          <p:cNvPr id="166" name="Google Shape;166;p17"/>
          <p:cNvSpPr txBox="1">
            <a:spLocks noGrp="1"/>
          </p:cNvSpPr>
          <p:nvPr>
            <p:ph type="body" idx="2"/>
          </p:nvPr>
        </p:nvSpPr>
        <p:spPr>
          <a:xfrm>
            <a:off x="4876800" y="1204119"/>
            <a:ext cx="4114800" cy="640000"/>
          </a:xfrm>
          <a:prstGeom prst="rect">
            <a:avLst/>
          </a:prstGeom>
          <a:solidFill>
            <a:srgbClr val="323C4E"/>
          </a:solidFill>
          <a:ln w="9525" cap="flat" cmpd="sng">
            <a:solidFill>
              <a:srgbClr val="C4BD9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A8CD"/>
              </a:buClr>
              <a:buSzPts val="2520"/>
              <a:buFont typeface="Arial"/>
              <a:buNone/>
              <a:defRPr sz="2400" b="1" i="0" u="none" strike="noStrike" cap="none">
                <a:solidFill>
                  <a:srgbClr val="DFE4D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A8CD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BA7E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4B3B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E5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body" idx="3"/>
          </p:nvPr>
        </p:nvSpPr>
        <p:spPr>
          <a:xfrm>
            <a:off x="228600" y="1905000"/>
            <a:ext cx="4114800" cy="4648400"/>
          </a:xfrm>
          <a:prstGeom prst="rect">
            <a:avLst/>
          </a:prstGeom>
          <a:solidFill>
            <a:srgbClr val="DAEEF3">
              <a:alpha val="243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86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A8CD"/>
              </a:buClr>
              <a:buSzPts val="25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D89B"/>
              </a:buClr>
              <a:buSzPts val="2400"/>
              <a:buFont typeface="Cambria"/>
              <a:buChar char="↦"/>
              <a:defRPr sz="2400" b="0" i="0" u="none" strike="noStrike" cap="none">
                <a:solidFill>
                  <a:srgbClr val="FFD89B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30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B3B2"/>
              </a:buClr>
              <a:buSzPts val="1960"/>
              <a:buFont typeface="Arial"/>
              <a:buChar char="✻"/>
              <a:defRPr sz="2000" b="0" i="0" u="none" strike="noStrike" cap="none">
                <a:solidFill>
                  <a:srgbClr val="F1D8D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body" idx="4"/>
          </p:nvPr>
        </p:nvSpPr>
        <p:spPr>
          <a:xfrm>
            <a:off x="4876800" y="1905000"/>
            <a:ext cx="4114800" cy="4648400"/>
          </a:xfrm>
          <a:prstGeom prst="rect">
            <a:avLst/>
          </a:prstGeom>
          <a:solidFill>
            <a:srgbClr val="DAEEF3">
              <a:alpha val="243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86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A8CD"/>
              </a:buClr>
              <a:buSzPts val="25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D89B"/>
              </a:buClr>
              <a:buSzPts val="2400"/>
              <a:buFont typeface="Cambria"/>
              <a:buChar char="↦"/>
              <a:defRPr sz="2400" b="0" i="0" u="none" strike="noStrike" cap="none">
                <a:solidFill>
                  <a:srgbClr val="FFD89B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30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B3B2"/>
              </a:buClr>
              <a:buSzPts val="1960"/>
              <a:buFont typeface="Arial"/>
              <a:buChar char="✻"/>
              <a:defRPr sz="2000" b="0" i="0" u="none" strike="noStrike" cap="none">
                <a:solidFill>
                  <a:srgbClr val="F1D8D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2743200" y="990602"/>
            <a:ext cx="6864442" cy="5725861"/>
          </a:xfrm>
          <a:custGeom>
            <a:avLst/>
            <a:gdLst/>
            <a:ahLst/>
            <a:cxnLst/>
            <a:rect l="l" t="t" r="r" b="b"/>
            <a:pathLst>
              <a:path w="5569527" h="6201294" extrusionOk="0">
                <a:moveTo>
                  <a:pt x="58189" y="6184669"/>
                </a:moveTo>
                <a:lnTo>
                  <a:pt x="5569527" y="6201294"/>
                </a:lnTo>
                <a:lnTo>
                  <a:pt x="5527964" y="0"/>
                </a:lnTo>
                <a:lnTo>
                  <a:pt x="0" y="0"/>
                </a:lnTo>
                <a:lnTo>
                  <a:pt x="58189" y="6184669"/>
                </a:lnTo>
                <a:close/>
              </a:path>
            </a:pathLst>
          </a:custGeom>
          <a:blipFill rotWithShape="1">
            <a:blip r:embed="rId2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6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574F7-A6D7-4CB9-A016-BF1361F857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9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9DD80-6F92-4F55-B067-F3F12B2AFA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C981E-332C-4CDC-8E60-DD195E4AC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7668-3DCF-4765-8144-BA39FA2BBB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C6808-783E-4A75-A0AA-BCBBE0D9A7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5FD83-2518-4DE9-9EF5-F39C43E03D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FBE3-C456-4C55-AF32-BD52242BC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9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A209F-956E-4E2D-9524-739E2F643F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2A2-874F-4C6A-A30D-E5C91725C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98A2B-E587-4F9D-827D-6579542AB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43D7F-CA43-4A2F-B911-6A531C735F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7632E-6154-4035-850B-A09868FE33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3D250-2BD6-4359-BA5F-0B9FDCAB05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F63EE-6AC3-4C4B-BF50-D4068EE1485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80A0A-D2FE-4D6F-A721-C0E4D1ACB6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1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2AB34-55CD-43BE-8E01-CD6D1E053C5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B36F4-7EB8-48D8-88CC-D1EB071D8D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4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B4A57-5408-4590-9919-DBAC20D8794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5922B-0C23-48E4-A854-27C86A11BC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3B7EB-F857-4340-8C40-0BE41297438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4DFAE-E00B-4301-9BB8-924C1C85A8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71C25-99D7-44BF-BB05-2E9245EA35F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52EA5-56F2-4794-AE6B-866016510F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A5440-F709-4B1F-9E09-CA4D6E3D583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4C8C-4FC2-49D6-AEDC-04EAC371EA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C406A-0FEA-4648-B224-A7E466945AE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2049-4D6D-40A3-A045-7CD36D8AE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C1A08-A43E-4E72-A1B3-738D2B9EB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DE4C5-CC13-4F2C-907C-30F0371CD4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AB63-2ADA-415F-9B0D-0B7ADFDBA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BCF5-EED6-4300-BB9D-B115AD3773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3AA6-14E0-4D6B-98BB-CFD42FE99B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ABA4-72F2-4C98-B4CA-34C18DD6294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6EB65-471F-4160-B3EB-17DA1775E5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3A61-9B4E-481D-9028-BEBE1EFD485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37B0A-21D5-4CDC-B9C2-810B9EDD9B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24C0-A42D-4F98-87A9-0E3E779A99C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C8328-3F14-42F5-B577-36FB07CB0B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76962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343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343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52900"/>
            <a:ext cx="4343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4152900"/>
            <a:ext cx="4343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34CC4-C303-420E-A803-F947FFB040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11480" y="640080"/>
            <a:ext cx="5946299" cy="32004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17145" rtlCol="0" anchor="ctr"/>
          <a:lstStyle/>
          <a:p>
            <a:pPr algn="l"/>
            <a:endParaRPr lang="en-US" sz="1425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1440" y="91440"/>
            <a:ext cx="8961120" cy="5486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0" tIns="0" bIns="685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91440" y="6492240"/>
            <a:ext cx="4480560" cy="27432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0" rIns="0" bIns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845B46B-8D13-4A19-943A-D7A69EC303B0}" type="datetime8">
              <a:rPr lang="en-US" sz="900" b="0" smtClean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6/23/2020 3:23 PM</a:t>
            </a:fld>
            <a:endParaRPr lang="en-US" sz="900" b="0" dirty="0"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572000" y="6492240"/>
            <a:ext cx="4480560" cy="274320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0" rIns="13716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www.nhc.noaa.gov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91440" y="640080"/>
            <a:ext cx="320040" cy="320040"/>
          </a:xfrm>
          <a:prstGeom prst="rect">
            <a:avLst/>
          </a:prstGeom>
          <a:solidFill>
            <a:srgbClr val="B28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 userDrawn="1"/>
        </p:nvSpPr>
        <p:spPr>
          <a:xfrm>
            <a:off x="5943600" y="91440"/>
            <a:ext cx="3108960" cy="8686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 userDrawn="1"/>
        </p:nvSpPr>
        <p:spPr>
          <a:xfrm>
            <a:off x="6654362" y="287253"/>
            <a:ext cx="23747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Tropical Analysis</a:t>
            </a:r>
            <a:r>
              <a:rPr lang="en-US" sz="1050" b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 and Forecast Branch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NWS National Hurricane Center</a:t>
            </a:r>
            <a:endParaRPr lang="en-US" sz="105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13" name="Picture 1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77" y="137160"/>
            <a:ext cx="58293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8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508004"/>
            <a:ext cx="1037850" cy="1355049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70389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336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685800" lvl="1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700" lvl="2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600" lvl="3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500" lvl="4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400" lvl="5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300" lvl="6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200" lvl="7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6100" lvl="8" indent="-223838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02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508004"/>
            <a:ext cx="1037850" cy="1355049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34032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336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685800" lvl="1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700" lvl="2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600" lvl="3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500" lvl="4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400" lvl="5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300" lvl="6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200" lvl="7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6100" lvl="8" indent="-223838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2090067"/>
            <a:ext cx="34032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336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685800" lvl="1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700" lvl="2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600" lvl="3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500" lvl="4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400" lvl="5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300" lvl="6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200" lvl="7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6100" lvl="8" indent="-223838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75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508004"/>
            <a:ext cx="1037850" cy="1355049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447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6B2F8-8F2E-4C92-89A8-3A2AD15EC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508004"/>
            <a:ext cx="1037850" cy="1355049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3798900" cy="19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2630067"/>
            <a:ext cx="3798900" cy="32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336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685800" lvl="1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700" lvl="2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600" lvl="3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500" lvl="4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400" lvl="5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300" lvl="6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200" lvl="7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6100" lvl="8" indent="-223838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826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68580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1155700"/>
            <a:ext cx="4587000" cy="4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2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508004"/>
            <a:ext cx="1037850" cy="1355049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2211100"/>
            <a:ext cx="3036300" cy="23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4717333"/>
            <a:ext cx="3036300" cy="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975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975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975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975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975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975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975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975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2262133"/>
            <a:ext cx="3676800" cy="3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336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685800" lvl="1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700" lvl="2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600" lvl="3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500" lvl="4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400" lvl="5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300" lvl="6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200" lvl="7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6100" lvl="8" indent="-223838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29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2" y="5504763"/>
            <a:ext cx="698925" cy="912876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5740500"/>
            <a:ext cx="69360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80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1"/>
            <a:ext cx="4737600" cy="6857420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712900"/>
            <a:ext cx="4776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3524165"/>
            <a:ext cx="4776000" cy="1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336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685800" lvl="1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700" lvl="2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600" lvl="3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500" lvl="4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400" lvl="5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300" lvl="6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200" lvl="7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6100" lvl="8" indent="-223838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62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741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4 Content" type="fourObj">
  <p:cSld name="Title and 4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96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4343400" cy="2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 rtl="0">
              <a:spcBef>
                <a:spcPts val="1013"/>
              </a:spcBef>
              <a:spcAft>
                <a:spcPts val="0"/>
              </a:spcAft>
              <a:buSzPts val="1300"/>
              <a:buNone/>
              <a:defRPr/>
            </a:lvl1pPr>
            <a:lvl2pPr marL="685800" lvl="1" indent="-257175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028700" lvl="2" indent="-252889" algn="l" rtl="0">
              <a:spcBef>
                <a:spcPts val="270"/>
              </a:spcBef>
              <a:spcAft>
                <a:spcPts val="0"/>
              </a:spcAft>
              <a:buSzPts val="1710"/>
              <a:buChar char="■"/>
              <a:defRPr/>
            </a:lvl3pPr>
            <a:lvl4pPr marL="1371600" lvl="3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1714500" lvl="4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05740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240030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274320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308610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body" idx="2"/>
          </p:nvPr>
        </p:nvSpPr>
        <p:spPr>
          <a:xfrm>
            <a:off x="4800600" y="1524000"/>
            <a:ext cx="4343400" cy="2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 rtl="0">
              <a:spcBef>
                <a:spcPts val="1013"/>
              </a:spcBef>
              <a:spcAft>
                <a:spcPts val="0"/>
              </a:spcAft>
              <a:buSzPts val="1300"/>
              <a:buNone/>
              <a:defRPr/>
            </a:lvl1pPr>
            <a:lvl2pPr marL="685800" lvl="1" indent="-257175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028700" lvl="2" indent="-252889" algn="l" rtl="0">
              <a:spcBef>
                <a:spcPts val="270"/>
              </a:spcBef>
              <a:spcAft>
                <a:spcPts val="0"/>
              </a:spcAft>
              <a:buSzPts val="1710"/>
              <a:buChar char="■"/>
              <a:defRPr/>
            </a:lvl3pPr>
            <a:lvl4pPr marL="1371600" lvl="3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1714500" lvl="4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05740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240030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274320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308610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body" idx="3"/>
          </p:nvPr>
        </p:nvSpPr>
        <p:spPr>
          <a:xfrm>
            <a:off x="304800" y="4152900"/>
            <a:ext cx="4343400" cy="2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 rtl="0">
              <a:spcBef>
                <a:spcPts val="1013"/>
              </a:spcBef>
              <a:spcAft>
                <a:spcPts val="0"/>
              </a:spcAft>
              <a:buSzPts val="1300"/>
              <a:buNone/>
              <a:defRPr/>
            </a:lvl1pPr>
            <a:lvl2pPr marL="685800" lvl="1" indent="-257175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028700" lvl="2" indent="-252889" algn="l" rtl="0">
              <a:spcBef>
                <a:spcPts val="270"/>
              </a:spcBef>
              <a:spcAft>
                <a:spcPts val="0"/>
              </a:spcAft>
              <a:buSzPts val="1710"/>
              <a:buChar char="■"/>
              <a:defRPr/>
            </a:lvl3pPr>
            <a:lvl4pPr marL="1371600" lvl="3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1714500" lvl="4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05740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240030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274320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308610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4"/>
          </p:nvPr>
        </p:nvSpPr>
        <p:spPr>
          <a:xfrm>
            <a:off x="4800600" y="4152900"/>
            <a:ext cx="4343400" cy="2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 rtl="0">
              <a:spcBef>
                <a:spcPts val="1013"/>
              </a:spcBef>
              <a:spcAft>
                <a:spcPts val="0"/>
              </a:spcAft>
              <a:buSzPts val="1300"/>
              <a:buNone/>
              <a:defRPr/>
            </a:lvl1pPr>
            <a:lvl2pPr marL="685800" lvl="1" indent="-257175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028700" lvl="2" indent="-252889" algn="l" rtl="0">
              <a:spcBef>
                <a:spcPts val="270"/>
              </a:spcBef>
              <a:spcAft>
                <a:spcPts val="0"/>
              </a:spcAft>
              <a:buSzPts val="1710"/>
              <a:buChar char="■"/>
              <a:defRPr/>
            </a:lvl3pPr>
            <a:lvl4pPr marL="1371600" lvl="3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1714500" lvl="4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05740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240030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274320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308610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ftr" idx="11"/>
          </p:nvPr>
        </p:nvSpPr>
        <p:spPr>
          <a:xfrm>
            <a:off x="0" y="6629400"/>
            <a:ext cx="64008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ldNum" idx="12"/>
          </p:nvPr>
        </p:nvSpPr>
        <p:spPr>
          <a:xfrm>
            <a:off x="7010400" y="6629400"/>
            <a:ext cx="2133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95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685800" lvl="1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028700" lvl="2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371600" lvl="3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1714500" lvl="4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05740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240030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274320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308610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65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411480" y="640080"/>
            <a:ext cx="5946300" cy="320000"/>
          </a:xfrm>
          <a:prstGeom prst="rect">
            <a:avLst/>
          </a:prstGeom>
          <a:solidFill>
            <a:srgbClr val="CBB29B">
              <a:alpha val="69800"/>
            </a:srgbClr>
          </a:solidFill>
          <a:ln>
            <a:noFill/>
          </a:ln>
        </p:spPr>
        <p:txBody>
          <a:bodyPr spcFirstLastPara="1" wrap="square" lIns="77138" tIns="12844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9">
              <a:solidFill>
                <a:srgbClr val="2C201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91440" y="91440"/>
            <a:ext cx="8961000" cy="54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65781" tIns="0" rIns="68569" bIns="51431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69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91440" y="6492240"/>
            <a:ext cx="4480500" cy="274000"/>
          </a:xfrm>
          <a:prstGeom prst="rect">
            <a:avLst/>
          </a:prstGeom>
          <a:solidFill>
            <a:srgbClr val="CBB29B">
              <a:alpha val="69800"/>
            </a:srgbClr>
          </a:solidFill>
          <a:ln>
            <a:noFill/>
          </a:ln>
        </p:spPr>
        <p:txBody>
          <a:bodyPr spcFirstLastPara="1" wrap="square" lIns="102863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5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11/7/2019 10:50 AM</a:t>
            </a:r>
            <a:endParaRPr sz="675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4572000" y="6492240"/>
            <a:ext cx="4480500" cy="274000"/>
          </a:xfrm>
          <a:prstGeom prst="rect">
            <a:avLst/>
          </a:prstGeom>
          <a:solidFill>
            <a:srgbClr val="CBB29B">
              <a:alpha val="69800"/>
            </a:srgbClr>
          </a:solidFill>
          <a:ln>
            <a:noFill/>
          </a:ln>
        </p:spPr>
        <p:txBody>
          <a:bodyPr spcFirstLastPara="1" wrap="square" lIns="102863" tIns="0" rIns="102863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5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www.nhc.noaa.gov</a:t>
            </a:r>
            <a:endParaRPr sz="2400"/>
          </a:p>
        </p:txBody>
      </p:sp>
      <p:sp>
        <p:nvSpPr>
          <p:cNvPr id="149" name="Google Shape;149;p15"/>
          <p:cNvSpPr/>
          <p:nvPr/>
        </p:nvSpPr>
        <p:spPr>
          <a:xfrm>
            <a:off x="91440" y="640080"/>
            <a:ext cx="320100" cy="320000"/>
          </a:xfrm>
          <a:prstGeom prst="rect">
            <a:avLst/>
          </a:prstGeom>
          <a:solidFill>
            <a:srgbClr val="B28A6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5943600" y="91440"/>
            <a:ext cx="3108900" cy="868800"/>
          </a:xfrm>
          <a:prstGeom prst="rect">
            <a:avLst/>
          </a:prstGeom>
          <a:solidFill>
            <a:srgbClr val="24354A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6654362" y="287253"/>
            <a:ext cx="2374800" cy="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8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Tropical Analysis and Forecast Branch</a:t>
            </a:r>
            <a:endParaRPr sz="24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8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NWS National Hurricane Center</a:t>
            </a:r>
            <a:endParaRPr sz="2400"/>
          </a:p>
        </p:txBody>
      </p:sp>
      <p:pic>
        <p:nvPicPr>
          <p:cNvPr id="152" name="Google Shape;15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47977" y="137160"/>
            <a:ext cx="582930" cy="777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4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1_Comparis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27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47"/>
            </a:gs>
            <a:gs pos="100000">
              <a:srgbClr val="0000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1A129029-3F42-4268-A399-DBCD2E0D9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5F80-6F17-4F72-9073-D7C18AAE43ED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4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99" r:id="rId2"/>
    <p:sldLayoutId id="2147484700" r:id="rId3"/>
    <p:sldLayoutId id="2147484701" r:id="rId4"/>
    <p:sldLayoutId id="2147484702" r:id="rId5"/>
    <p:sldLayoutId id="2147484703" r:id="rId6"/>
    <p:sldLayoutId id="2147484704" r:id="rId7"/>
    <p:sldLayoutId id="2147484705" r:id="rId8"/>
    <p:sldLayoutId id="2147484706" r:id="rId9"/>
    <p:sldLayoutId id="2147484707" r:id="rId10"/>
    <p:sldLayoutId id="2147484708" r:id="rId11"/>
    <p:sldLayoutId id="214748470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228600"/>
            <a:ext cx="571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6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7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8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9EEDF94-26E4-D946-83B9-C5324D250F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31" name="Picture 7" descr="USPS B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4495800"/>
            <a:ext cx="8413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20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342900" indent="-342900" algn="l" rtl="0" eaLnBrk="0" fontAlgn="base" hangingPunct="0">
        <a:spcBef>
          <a:spcPct val="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5F80-6F17-4F72-9073-D7C18AAE43ED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AD62-644C-4437-A175-7A6475B2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3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  <p:sldLayoutId id="2147484609" r:id="rId12"/>
    <p:sldLayoutId id="214748461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47"/>
            </a:gs>
            <a:gs pos="100000">
              <a:srgbClr val="0000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1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1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1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B430263-B9A5-4D22-8A2E-A3D615AFB0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4328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4" r:id="rId9"/>
    <p:sldLayoutId id="2147484635" r:id="rId10"/>
    <p:sldLayoutId id="2147484636" r:id="rId11"/>
    <p:sldLayoutId id="2147484637" r:id="rId12"/>
    <p:sldLayoutId id="214748463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47"/>
            </a:gs>
            <a:gs pos="100000">
              <a:srgbClr val="0000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C086F56E-979E-42A5-AE49-E455170CB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3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  <p:sldLayoutId id="214748465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fld id="{9E866F90-579B-406E-BA2F-102F2C9256CA}" type="datetimeFigureOut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fld id="{DE2A7612-52CE-45E6-B380-9C3014CD9181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0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  <p:sldLayoutId id="214748466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7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7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7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7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7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7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7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7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60370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  <p:sldLayoutId id="2147484681" r:id="rId13"/>
    <p:sldLayoutId id="214748468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fld id="{9E866F90-579B-406E-BA2F-102F2C9256CA}" type="datetimeFigureOut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6/23/2020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fld id="{DE2A7612-52CE-45E6-B380-9C3014CD9181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7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  <p:sldLayoutId id="2147484695" r:id="rId12"/>
    <p:sldLayoutId id="2147484696" r:id="rId13"/>
    <p:sldLayoutId id="214748471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c.noaa.gov/usc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HC_TAF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7.xml"/><Relationship Id="rId4" Type="http://schemas.openxmlformats.org/officeDocument/2006/relationships/hyperlink" Target="https://www.nhc.noaa.gov/marine/?atl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5" descr="Offshore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495800"/>
            <a:ext cx="3708832" cy="3036459"/>
          </a:xfrm>
        </p:spPr>
      </p:pic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0" y="-2286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b" anchorCtr="1"/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Tropical Analysis and Forecast Branch 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Marine Forecasts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4800600" cy="3420955"/>
          </a:xfrm>
          <a:prstGeom prst="rect">
            <a:avLst/>
          </a:prstGeom>
        </p:spPr>
      </p:pic>
      <p:pic>
        <p:nvPicPr>
          <p:cNvPr id="3074" name="Picture 2" descr="https://media3.picsearch.com/is?HgTx5HOZtWuDQfs1YnuOJrsiq_k1L7PLkKDWKyPxsmo&amp;height=1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09" y="1295400"/>
            <a:ext cx="4520592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hips and storms at se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32" y="3800718"/>
            <a:ext cx="5435169" cy="305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339;p44"/>
          <p:cNvSpPr txBox="1"/>
          <p:nvPr/>
        </p:nvSpPr>
        <p:spPr>
          <a:xfrm>
            <a:off x="-8965" y="3155958"/>
            <a:ext cx="9144000" cy="1623150"/>
          </a:xfrm>
          <a:prstGeom prst="rect">
            <a:avLst/>
          </a:prstGeom>
          <a:solidFill>
            <a:srgbClr val="84C1A3">
              <a:alpha val="63129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To provide meteorological analysis, forecasts and warnings over the tropical and subtropical oceans for the protection of life and property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441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9890" name="Picture 2" descr="http://news.usni.org/wp-content/uploads/2015/10/EL_FA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9575"/>
            <a:ext cx="9236765" cy="69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56092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EL FARO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33 fatalities when it sank in Hurricane Joaquin (2015)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4023" y="4924540"/>
            <a:ext cx="53270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BOUNTY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2 fatalities when it sank in Hurricane Sandy (2012)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5800450"/>
            <a:ext cx="53527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FANTOME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31 fatalities when it sank in Hurricane Mitch (1998)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4023" y="3974483"/>
            <a:ext cx="56177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BOURBON RHODE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11 fatalities when it sank in Hurricane Lorenzo (2019)</a:t>
            </a:r>
          </a:p>
        </p:txBody>
      </p:sp>
    </p:spTree>
    <p:extLst>
      <p:ext uri="{BB962C8B-B14F-4D97-AF65-F5344CB8AC3E}">
        <p14:creationId xmlns:p14="http://schemas.microsoft.com/office/powerpoint/2010/main" val="21672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" y="1489401"/>
            <a:ext cx="8961120" cy="4466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08;p60"/>
          <p:cNvSpPr txBox="1"/>
          <p:nvPr/>
        </p:nvSpPr>
        <p:spPr>
          <a:xfrm>
            <a:off x="559388" y="908900"/>
            <a:ext cx="80601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Ship Hurricane Avoidance for H Dorian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18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0"/>
          <p:cNvSpPr txBox="1"/>
          <p:nvPr/>
        </p:nvSpPr>
        <p:spPr>
          <a:xfrm>
            <a:off x="559388" y="908900"/>
            <a:ext cx="80601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Ship Hurricane Avoidance for H Dorian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9" name="Google Shape;50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1489400"/>
            <a:ext cx="10591799" cy="4511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60"/>
          <p:cNvCxnSpPr/>
          <p:nvPr/>
        </p:nvCxnSpPr>
        <p:spPr>
          <a:xfrm>
            <a:off x="4102375" y="2768129"/>
            <a:ext cx="705000" cy="1458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triangle" w="lg" len="lg"/>
            <a:tailEnd type="none" w="sm" len="sm"/>
          </a:ln>
        </p:spPr>
      </p:cxnSp>
      <p:sp>
        <p:nvSpPr>
          <p:cNvPr id="511" name="Google Shape;511;p60"/>
          <p:cNvSpPr/>
          <p:nvPr/>
        </p:nvSpPr>
        <p:spPr>
          <a:xfrm>
            <a:off x="160550" y="1489408"/>
            <a:ext cx="2048400" cy="4016042"/>
          </a:xfrm>
          <a:prstGeom prst="rect">
            <a:avLst/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"I cannot overstate how much your [NHC/TAFB] insight into the storm’s effects is vital to our planning and response efforts.”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CAPT Eric Smith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Chief, Incident Management Branch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CG District Seven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72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33257" y="1644655"/>
            <a:ext cx="3971108" cy="397400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"THE USCG AGREES TO primarily use NOAA/NWS analysis and forecast products for USCG field unit decision making, such as weekly weather briefings and extraordinary events, such as hurricanes, winter storms, major oil spills, rescues, large-scale exercises, or other incidents of that caliber." </a:t>
            </a:r>
          </a:p>
          <a:p>
            <a:r>
              <a:rPr lang="en-US" dirty="0"/>
              <a:t>“NOAA/NWS agrees to provide USCG units with weather information necessary for the safe and successful accomplishment of their assigned missions.”</a:t>
            </a:r>
          </a:p>
          <a:p>
            <a:r>
              <a:rPr lang="en-US" dirty="0"/>
              <a:t>"USCG should support NOAA/NWS training efforts by, whenever possible, encouraging NOAA/NWS staff to accompany them on short at sea missions.“</a:t>
            </a:r>
          </a:p>
          <a:p>
            <a:r>
              <a:rPr lang="en-US" dirty="0"/>
              <a:t>"USCG should support NOAA/NWS training efforts by, whenever possible, encouraging NOAA/NWS staff to ...[conduct] visits to USCG coastal units."  "Local NOAA/NWS offices should assist local USCG personnel through training efforts and encouraging visits to NOAA/NWS forecast offices."  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F4452-CE30-4E3D-A135-D2E5F894B1E6}"/>
              </a:ext>
            </a:extLst>
          </p:cNvPr>
          <p:cNvSpPr txBox="1"/>
          <p:nvPr/>
        </p:nvSpPr>
        <p:spPr>
          <a:xfrm>
            <a:off x="209309" y="186756"/>
            <a:ext cx="5341783" cy="369332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3716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USCG/NWS Memorandum of Agreement</a:t>
            </a:r>
          </a:p>
        </p:txBody>
      </p:sp>
      <p:sp>
        <p:nvSpPr>
          <p:cNvPr id="6" name="Subheader">
            <a:extLst>
              <a:ext uri="{FF2B5EF4-FFF2-40B4-BE49-F238E27FC236}">
                <a16:creationId xmlns:a16="http://schemas.microsoft.com/office/drawing/2014/main" id="{2664C43B-D872-4122-9B74-E2CA52EBB5B3}"/>
              </a:ext>
            </a:extLst>
          </p:cNvPr>
          <p:cNvSpPr/>
          <p:nvPr/>
        </p:nvSpPr>
        <p:spPr>
          <a:xfrm>
            <a:off x="462755" y="660590"/>
            <a:ext cx="4834890" cy="265457"/>
          </a:xfrm>
          <a:prstGeom prst="rect">
            <a:avLst/>
          </a:prstGeom>
        </p:spPr>
        <p:txBody>
          <a:bodyPr wrap="square" lIns="137160">
            <a:spAutoFit/>
          </a:bodyPr>
          <a:lstStyle/>
          <a:p>
            <a:pPr algn="l"/>
            <a:r>
              <a:rPr lang="en-US" sz="1125" dirty="0">
                <a:solidFill>
                  <a:schemeClr val="accent4">
                    <a:lumMod val="50000"/>
                  </a:schemeClr>
                </a:solidFill>
                <a:latin typeface="Gill Sans MT" panose="020B0502020104020203" pitchFamily="34" charset="0"/>
              </a:rPr>
              <a:t>Interagency coordination to support our common goals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11194E-0E2E-48C0-B9AE-E130AADCBB41}"/>
              </a:ext>
            </a:extLst>
          </p:cNvPr>
          <p:cNvSpPr/>
          <p:nvPr/>
        </p:nvSpPr>
        <p:spPr>
          <a:xfrm>
            <a:off x="85725" y="5723164"/>
            <a:ext cx="8963194" cy="20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11" y="1644656"/>
            <a:ext cx="4178588" cy="39740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50" y="3499724"/>
            <a:ext cx="708902" cy="662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612" y="3499724"/>
            <a:ext cx="637325" cy="6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51"/>
          <p:cNvPicPr preferRelativeResize="0"/>
          <p:nvPr/>
        </p:nvPicPr>
        <p:blipFill rotWithShape="1">
          <a:blip r:embed="rId3">
            <a:alphaModFix/>
          </a:blip>
          <a:srcRect l="9892" t="13431" r="7945" b="9945"/>
          <a:stretch/>
        </p:blipFill>
        <p:spPr>
          <a:xfrm>
            <a:off x="805200" y="1631650"/>
            <a:ext cx="7468750" cy="431357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1"/>
          <p:cNvSpPr txBox="1"/>
          <p:nvPr/>
        </p:nvSpPr>
        <p:spPr>
          <a:xfrm>
            <a:off x="609600" y="366006"/>
            <a:ext cx="80601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NHC/Tropical Analysis and Forecast Branch - Areas of Responsibility 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51"/>
          <p:cNvSpPr/>
          <p:nvPr/>
        </p:nvSpPr>
        <p:spPr>
          <a:xfrm>
            <a:off x="3519225" y="3387091"/>
            <a:ext cx="4602000" cy="112158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82C7A5">
              <a:alpha val="15639"/>
            </a:srgbClr>
          </a:solidFill>
          <a:ln w="381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6" name="Google Shape;386;p51"/>
          <p:cNvSpPr txBox="1"/>
          <p:nvPr/>
        </p:nvSpPr>
        <p:spPr>
          <a:xfrm>
            <a:off x="4935250" y="3719975"/>
            <a:ext cx="22281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85200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NHC / TAFB 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85200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" name="Google Shape;387;p51"/>
          <p:cNvSpPr txBox="1"/>
          <p:nvPr/>
        </p:nvSpPr>
        <p:spPr>
          <a:xfrm>
            <a:off x="934725" y="4115000"/>
            <a:ext cx="25845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85200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Honolulu Forecast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85200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Office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85200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" name="Google Shape;389;p51"/>
          <p:cNvSpPr txBox="1"/>
          <p:nvPr/>
        </p:nvSpPr>
        <p:spPr>
          <a:xfrm>
            <a:off x="5924770" y="2325730"/>
            <a:ext cx="30873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85200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Ocean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85200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Prediction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85200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Center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85200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0" name="Google Shape;39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7193" y="3470583"/>
            <a:ext cx="945149" cy="9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4427220" y="4530090"/>
            <a:ext cx="2141220" cy="655320"/>
          </a:xfrm>
          <a:custGeom>
            <a:avLst/>
            <a:gdLst>
              <a:gd name="connsiteX0" fmla="*/ 0 w 2141220"/>
              <a:gd name="connsiteY0" fmla="*/ 0 h 601980"/>
              <a:gd name="connsiteX1" fmla="*/ 0 w 2141220"/>
              <a:gd name="connsiteY1" fmla="*/ 594360 h 601980"/>
              <a:gd name="connsiteX2" fmla="*/ 2141220 w 2141220"/>
              <a:gd name="connsiteY2" fmla="*/ 601980 h 601980"/>
              <a:gd name="connsiteX3" fmla="*/ 1882140 w 2141220"/>
              <a:gd name="connsiteY3" fmla="*/ 480060 h 601980"/>
              <a:gd name="connsiteX4" fmla="*/ 1805940 w 2141220"/>
              <a:gd name="connsiteY4" fmla="*/ 297180 h 601980"/>
              <a:gd name="connsiteX5" fmla="*/ 1661160 w 2141220"/>
              <a:gd name="connsiteY5" fmla="*/ 167640 h 601980"/>
              <a:gd name="connsiteX6" fmla="*/ 1653540 w 2141220"/>
              <a:gd name="connsiteY6" fmla="*/ 7620 h 601980"/>
              <a:gd name="connsiteX7" fmla="*/ 0 w 2141220"/>
              <a:gd name="connsiteY7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220" h="601980">
                <a:moveTo>
                  <a:pt x="0" y="0"/>
                </a:moveTo>
                <a:lnTo>
                  <a:pt x="0" y="594360"/>
                </a:lnTo>
                <a:lnTo>
                  <a:pt x="2141220" y="601980"/>
                </a:lnTo>
                <a:lnTo>
                  <a:pt x="1882140" y="480060"/>
                </a:lnTo>
                <a:lnTo>
                  <a:pt x="1805940" y="297180"/>
                </a:lnTo>
                <a:lnTo>
                  <a:pt x="1661160" y="167640"/>
                </a:lnTo>
                <a:lnTo>
                  <a:pt x="1653540" y="76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Google Shape;389;p51"/>
          <p:cNvSpPr txBox="1"/>
          <p:nvPr/>
        </p:nvSpPr>
        <p:spPr>
          <a:xfrm>
            <a:off x="1116935" y="2654810"/>
            <a:ext cx="30873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85200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Ocean Prediction Center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85200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0347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106" name="Picture 2" descr="http://nomads.ncdc.noaa.gov/ncep-charts/hires/20151003/PWEE91.201510031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" y="685800"/>
            <a:ext cx="4721924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962400"/>
            <a:ext cx="4775200" cy="282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0513"/>
            <a:ext cx="7010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NHC/TAFB Marine Forecast Products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191000"/>
            <a:ext cx="1043876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Grids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5902" y="1981200"/>
            <a:ext cx="4170147" cy="415498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HIGH SEAS FORECAST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NWS NATIONAL HURRICANE CENTER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1030 UTC FRI OCT 02 2015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eGothicBold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SUPERSEDED BY NEXT ISSUANCE IN 6 HOURS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eGothicBold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SEAS GIVEN AS SIGNIFICANT WAVE HEIGHT...WHICH IS THE AVERAGE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HEIGHT OF THE HIGHEST 1/3 OF THE WAVES. INDIVIDUAL WAVES MAY BE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MORE THAN TWICE THE SIGNIFICANT WAVE HEIGHT.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eGothicBold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PAN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PAN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eGothicBold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eGothicBold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ATLANTIC FROM 07N TO 31N W OF 35W INCLUDING CARIBBEAN SEA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GULF OF MEXICO.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eGothicBold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SYNOPSIS VALID 0600 UTC FRI OCT 02.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24 HOUR FORECAST VALID 0600 UTC SAT OCT 03.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48 HOUR FORECAST VALID 0600 UTC SUN OCT 04.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eGothicBold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.WARNINGS.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eGothicBold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...HURRICANE WARNING...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.HURRICANE JOAQUIN NEAR 23.3N 74.7W 935 MB AT 0900 UTC OCT 02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MOVING NW OR 315 DEG AT 3 KT. MAXIMUM SUSTAINED WINDS 115 KT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GUSTS 140 KT. TROPICAL STORM FORCE WINDS WITHIN 160 NM W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SEMICIRCLE...140 NM NE QUADRANT AND 180 NM SE QUADRANT.  SEAS 12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FT OR GREATER WITHIN 400 NM NE QUADRANT...150 NM 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QUADRANT...120 NM SW QUADRANT...AND 300 NM NW QUADRANT WITH SEAS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TO 39 FT. ELSEWHERE S OF 28N BETWEEN 70W AND 78W WINDS 20 TO 33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KT. SEAS 9 TO 12 FT. N OF 28N BETWEEN 70W AND 75W E WINDS 20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25 KT SEAS 8 TO 10 FT. REMAINDER OF AREA N OF 21N BETWEEN 65W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AND 78W AND OUTSIDE OF THE BAHAMAS WINDS 20 KT OR LESS. SEAS 8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TO 11 FT IN MIXED SWELL.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5902" y="1176178"/>
            <a:ext cx="3694775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High Seas and Offshores  Text Forecasts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6670" y="2432035"/>
            <a:ext cx="2008370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GothicBold"/>
                <a:ea typeface="+mn-ea"/>
                <a:cs typeface="+mn-cs"/>
              </a:rPr>
              <a:t>Wind Wave</a:t>
            </a:r>
          </a:p>
        </p:txBody>
      </p:sp>
    </p:spTree>
    <p:extLst>
      <p:ext uri="{BB962C8B-B14F-4D97-AF65-F5344CB8AC3E}">
        <p14:creationId xmlns:p14="http://schemas.microsoft.com/office/powerpoint/2010/main" val="33137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2"/>
          <p:cNvSpPr txBox="1"/>
          <p:nvPr/>
        </p:nvSpPr>
        <p:spPr>
          <a:xfrm>
            <a:off x="-76200" y="76200"/>
            <a:ext cx="9144000" cy="1447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</a:pPr>
            <a:endParaRPr lang="en"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</a:pPr>
            <a:r>
              <a:rPr lang="en" sz="3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 Spot Forecasts  by NHC/TAFB</a:t>
            </a:r>
            <a:endParaRPr sz="3600" dirty="0"/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</a:pPr>
            <a:r>
              <a:rPr lang="en" sz="3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2019 U.S. Coast Guard District Operations</a:t>
            </a:r>
            <a:endParaRPr sz="3600" dirty="0"/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36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620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44" y="131976"/>
            <a:ext cx="5896486" cy="4154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37160" tIns="0" rIns="0" bIns="0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Impact-based Decision Support Services</a:t>
            </a:r>
          </a:p>
        </p:txBody>
      </p:sp>
      <p:sp>
        <p:nvSpPr>
          <p:cNvPr id="3" name="Subheader"/>
          <p:cNvSpPr/>
          <p:nvPr/>
        </p:nvSpPr>
        <p:spPr>
          <a:xfrm>
            <a:off x="611806" y="660550"/>
            <a:ext cx="5338723" cy="276999"/>
          </a:xfrm>
          <a:prstGeom prst="rect">
            <a:avLst/>
          </a:prstGeom>
        </p:spPr>
        <p:txBody>
          <a:bodyPr wrap="square" lIns="137160">
            <a:spAutoFit/>
          </a:bodyPr>
          <a:lstStyle/>
          <a:p>
            <a:pPr algn="l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Gill Sans MT" panose="020B0502020104020203" pitchFamily="34" charset="0"/>
              </a:rPr>
              <a:t>Bourbon Rhode Sinks in Hurricane Lorenzo: September 26 – October 5,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422" y="2106718"/>
            <a:ext cx="2714948" cy="1599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942957"/>
            <a:ext cx="31661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Offshore tug sank in Hurricane Lorenzo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NOAA Hurricane Hunter aircraft supported U.S. Coast Guard and French Navy’s Search and Rescue efforts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35 marine spot forecasts provided by TAFB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Three mariners rescued from life raft in central Atlantic Ocean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0160" b="15564"/>
          <a:stretch/>
        </p:blipFill>
        <p:spPr>
          <a:xfrm>
            <a:off x="6328422" y="3911555"/>
            <a:ext cx="2684467" cy="24924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72275" y="5728609"/>
            <a:ext cx="2584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Photo courtesy: Marine </a:t>
            </a:r>
            <a:r>
              <a:rPr lang="en-US" sz="1200" i="1" dirty="0" err="1"/>
              <a:t>Nationale</a:t>
            </a:r>
            <a:r>
              <a:rPr lang="en-US" sz="1200" i="1" dirty="0"/>
              <a:t> </a:t>
            </a:r>
          </a:p>
          <a:p>
            <a:pPr algn="ctr"/>
            <a:r>
              <a:rPr lang="en-US" sz="1200" i="1" dirty="0"/>
              <a:t>via </a:t>
            </a:r>
            <a:r>
              <a:rPr lang="en-US" sz="1200" i="1" dirty="0" err="1"/>
              <a:t>gCaptain</a:t>
            </a:r>
            <a:endParaRPr lang="en-US" sz="12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117" y="2697042"/>
            <a:ext cx="3073061" cy="24845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F709B5-0725-4476-8A8C-5C4C4ACE3018}"/>
              </a:ext>
            </a:extLst>
          </p:cNvPr>
          <p:cNvSpPr txBox="1"/>
          <p:nvPr/>
        </p:nvSpPr>
        <p:spPr>
          <a:xfrm>
            <a:off x="54044" y="964944"/>
            <a:ext cx="8480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prstClr val="black"/>
                </a:solidFill>
                <a:latin typeface="Calibri" panose="020F0502020204030204"/>
              </a:rPr>
              <a:t>Bourbon Rhode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Sinks in Atlantic Ocean; Three Rescued</a:t>
            </a:r>
          </a:p>
        </p:txBody>
      </p:sp>
    </p:spTree>
    <p:extLst>
      <p:ext uri="{BB962C8B-B14F-4D97-AF65-F5344CB8AC3E}">
        <p14:creationId xmlns:p14="http://schemas.microsoft.com/office/powerpoint/2010/main" val="38441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730" y="1"/>
            <a:ext cx="7010400" cy="137764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/>
              <a:t>Decision Support Services </a:t>
            </a:r>
            <a:br>
              <a:rPr lang="en-US" sz="2000" b="1" dirty="0"/>
            </a:br>
            <a:r>
              <a:rPr lang="en-US" sz="2000" b="1" dirty="0"/>
              <a:t>to U.S. Coast Guard Districts </a:t>
            </a:r>
            <a:br>
              <a:rPr lang="en-US" sz="2000" b="1" dirty="0"/>
            </a:br>
            <a:r>
              <a:rPr lang="en-US" sz="2000" b="1" dirty="0"/>
              <a:t>by Tropical Analysis and Forecast Branch (TAFB)/ National Hurricane Center (NHC)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115"/>
            <a:ext cx="9144001" cy="5471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19050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7800" y="2667000"/>
            <a:ext cx="2949141" cy="16927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D7/Miami: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Hurricane Dorian (22 briefings)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Hurricane Humberto (5 briefings)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Hurricane Jerry (2 briefings)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Trop. Storm Karen (2 briefings)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Trop. Storm Nestor (4 briefings)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5106605"/>
            <a:ext cx="2810321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D8/New Orleans: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Hurricane Dorian (3 briefings)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Trop. Storm Nestor (2 briefings)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Trop. Storm Olga (2 briefings)</a:t>
            </a:r>
          </a:p>
        </p:txBody>
      </p:sp>
      <p:pic>
        <p:nvPicPr>
          <p:cNvPr id="12" name="Picture 2" descr="https://noaanhc.files.wordpress.com/2016/05/hurricane-center.png">
            <a:extLst>
              <a:ext uri="{FF2B5EF4-FFF2-40B4-BE49-F238E27FC236}">
                <a16:creationId xmlns:a16="http://schemas.microsoft.com/office/drawing/2014/main" id="{391BC712-0F0C-4A89-ACE1-1209552B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859" y="-8467"/>
            <a:ext cx="1430142" cy="13861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932"/>
            <a:ext cx="1524000" cy="140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758" y="1080271"/>
            <a:ext cx="5300390" cy="5675626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4330" y="158594"/>
            <a:ext cx="4380623" cy="369332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37160" tIns="0" rIns="0" bIns="0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USCG Weather Support Webpage</a:t>
            </a:r>
            <a:endParaRPr lang="en-US" sz="27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DDB88-C6C7-4529-A99B-1E9A47F65990}"/>
              </a:ext>
            </a:extLst>
          </p:cNvPr>
          <p:cNvSpPr txBox="1"/>
          <p:nvPr/>
        </p:nvSpPr>
        <p:spPr>
          <a:xfrm>
            <a:off x="9525" y="1514679"/>
            <a:ext cx="199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National Hurricane Center Tropical Cyclone Status Updates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709B5-0725-4476-8A8C-5C4C4ACE3018}"/>
              </a:ext>
            </a:extLst>
          </p:cNvPr>
          <p:cNvSpPr txBox="1"/>
          <p:nvPr/>
        </p:nvSpPr>
        <p:spPr>
          <a:xfrm>
            <a:off x="7543800" y="2686909"/>
            <a:ext cx="1505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Latest Hurricane Briefings Available to Download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(in development)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6E8E52-7528-4FC9-A288-3A3EEF78DD88}"/>
              </a:ext>
            </a:extLst>
          </p:cNvPr>
          <p:cNvSpPr txBox="1"/>
          <p:nvPr/>
        </p:nvSpPr>
        <p:spPr>
          <a:xfrm>
            <a:off x="220355" y="4348093"/>
            <a:ext cx="1705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Submit National Weather Service Spot Forecast Request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16C227-15DB-44B1-9F96-9E2F2F2E9464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073231" y="3276600"/>
            <a:ext cx="3574969" cy="107149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439A74-94FC-4DAC-9DBB-D8390779CC1D}"/>
              </a:ext>
            </a:extLst>
          </p:cNvPr>
          <p:cNvCxnSpPr>
            <a:cxnSpLocks/>
          </p:cNvCxnSpPr>
          <p:nvPr/>
        </p:nvCxnSpPr>
        <p:spPr>
          <a:xfrm>
            <a:off x="1676400" y="1828800"/>
            <a:ext cx="2362200" cy="24519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FDA989-E613-4360-9A50-0F78DEAB3700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7086601" y="2568141"/>
            <a:ext cx="1209758" cy="1187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4802" y="538900"/>
            <a:ext cx="5612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hlinkClick r:id="rId3"/>
              </a:rPr>
              <a:t>https://www.nhc.noaa.gov/uscg/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384" y="3497039"/>
            <a:ext cx="1526756" cy="1776415"/>
          </a:xfrm>
          <a:prstGeom prst="rect">
            <a:avLst/>
          </a:prstGeom>
        </p:spPr>
      </p:pic>
      <p:pic>
        <p:nvPicPr>
          <p:cNvPr id="536" name="Google Shape;536;p63" descr="Offshore4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-9458993" y="7088552"/>
            <a:ext cx="654075" cy="4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2670" y="1081036"/>
            <a:ext cx="2070733" cy="211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140" y="3491260"/>
            <a:ext cx="5906026" cy="2217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24" y="1066801"/>
            <a:ext cx="5972506" cy="2474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24" y="3581400"/>
            <a:ext cx="1661808" cy="164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6" name="Google Shape;526;p62"/>
          <p:cNvGraphicFramePr/>
          <p:nvPr>
            <p:extLst/>
          </p:nvPr>
        </p:nvGraphicFramePr>
        <p:xfrm>
          <a:off x="1521489" y="4724400"/>
          <a:ext cx="6068326" cy="9048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3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100"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00"/>
                        <a:buFont typeface="Arial"/>
                        <a:buNone/>
                      </a:pPr>
                      <a:r>
                        <a:rPr lang="en" sz="2800" b="1" u="none" strike="noStrike" cap="none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 Facebook: </a:t>
                      </a:r>
                      <a:endParaRPr sz="2800" dirty="0"/>
                    </a:p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4B3B2"/>
                        </a:buClr>
                        <a:buSzPts val="2700"/>
                        <a:buFont typeface="Arial"/>
                        <a:buNone/>
                      </a:pPr>
                      <a:r>
                        <a:rPr lang="en" sz="2800" b="1" u="none" strike="noStrike" cap="none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NHC TAFB</a:t>
                      </a:r>
                      <a:endParaRPr sz="2800" b="1" u="none" strike="noStrike" cap="none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8" marR="68588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00"/>
                        <a:buFont typeface="Arial"/>
                        <a:buNone/>
                      </a:pPr>
                      <a:r>
                        <a:rPr lang="en" sz="2800" b="1" u="none" strike="noStrike" cap="none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 Twitter: </a:t>
                      </a:r>
                      <a:endParaRPr sz="2800" b="1" u="none" strike="noStrike" cap="none" dirty="0">
                        <a:solidFill>
                          <a:srgbClr val="0070C0"/>
                        </a:solidFill>
                      </a:endParaRPr>
                    </a:p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BB7C9"/>
                        </a:buClr>
                        <a:buSzPts val="2700"/>
                        <a:buFont typeface="Arial"/>
                        <a:buNone/>
                      </a:pPr>
                      <a:r>
                        <a:rPr lang="en" sz="2800" b="1" u="none" strike="noStrike" cap="none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@NHC_TAFB</a:t>
                      </a:r>
                      <a:endParaRPr sz="2800" b="1" u="none" strike="noStrike" cap="none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8" marR="68588" marT="25725" marB="2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7" name="Google Shape;527;p62"/>
          <p:cNvSpPr txBox="1"/>
          <p:nvPr/>
        </p:nvSpPr>
        <p:spPr>
          <a:xfrm>
            <a:off x="-16348" y="1447800"/>
            <a:ext cx="9144000" cy="81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85725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A8CD"/>
              </a:buClr>
              <a:buSzPts val="4400"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National Hurricane Center/</a:t>
            </a:r>
          </a:p>
          <a:p>
            <a:pPr marL="85725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A8CD"/>
              </a:buClr>
              <a:buSzPts val="4400"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Tropical Analysis and Forecast Branch</a:t>
            </a:r>
          </a:p>
          <a:p>
            <a:pPr marL="85725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A8CD"/>
              </a:buClr>
              <a:buSzPts val="4400"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4"/>
              </a:rPr>
              <a:t>https://www.nhc.noaa.gov/marine/?atlc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3088153"/>
            <a:ext cx="8991600" cy="1095770"/>
          </a:xfrm>
        </p:spPr>
        <p:txBody>
          <a:bodyPr/>
          <a:lstStyle/>
          <a:p>
            <a:r>
              <a:rPr lang="en-US" sz="3600" dirty="0"/>
              <a:t>1-305-229-4424 – Atlantic/Gulf/Caribbean</a:t>
            </a:r>
          </a:p>
          <a:p>
            <a:r>
              <a:rPr lang="en-US" sz="3600" dirty="0"/>
              <a:t>1-305-229-4425 – Pacific</a:t>
            </a:r>
          </a:p>
        </p:txBody>
      </p:sp>
    </p:spTree>
    <p:extLst>
      <p:ext uri="{BB962C8B-B14F-4D97-AF65-F5344CB8AC3E}">
        <p14:creationId xmlns:p14="http://schemas.microsoft.com/office/powerpoint/2010/main" val="9474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871</Words>
  <Application>Microsoft Office PowerPoint</Application>
  <PresentationFormat>On-screen Show (4:3)</PresentationFormat>
  <Paragraphs>110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38" baseType="lpstr">
      <vt:lpstr>ＭＳ Ｐゴシック</vt:lpstr>
      <vt:lpstr>ＭＳ Ｐゴシック</vt:lpstr>
      <vt:lpstr>Arabic Typesetting</vt:lpstr>
      <vt:lpstr>Arial</vt:lpstr>
      <vt:lpstr>Calibri</vt:lpstr>
      <vt:lpstr>Calibri Light</vt:lpstr>
      <vt:lpstr>Cambria</vt:lpstr>
      <vt:lpstr>Gill Sans</vt:lpstr>
      <vt:lpstr>Gill Sans MT</vt:lpstr>
      <vt:lpstr>Lato</vt:lpstr>
      <vt:lpstr>Montserrat</vt:lpstr>
      <vt:lpstr>Oswald</vt:lpstr>
      <vt:lpstr>Quattrocento Sans</vt:lpstr>
      <vt:lpstr>Times New Roman</vt:lpstr>
      <vt:lpstr>TradeGothicBold</vt:lpstr>
      <vt:lpstr>1_Default Design</vt:lpstr>
      <vt:lpstr>blank</vt:lpstr>
      <vt:lpstr>2_Office Theme</vt:lpstr>
      <vt:lpstr>9_Default Design</vt:lpstr>
      <vt:lpstr>Focus</vt:lpstr>
      <vt:lpstr>1_Blank Presentation</vt:lpstr>
      <vt:lpstr>16_Default Design</vt:lpstr>
      <vt:lpstr>1_Focus</vt:lpstr>
      <vt:lpstr>15_Default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Decision Support Services  to U.S. Coast Guard Districts  by Tropical Analysis and Forecast Branch (TAFB)/ National Hurricane Center (NHC)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Brown</dc:creator>
  <cp:lastModifiedBy>TAFB OPS</cp:lastModifiedBy>
  <cp:revision>369</cp:revision>
  <cp:lastPrinted>2013-03-13T16:37:11Z</cp:lastPrinted>
  <dcterms:created xsi:type="dcterms:W3CDTF">2007-03-26T14:37:56Z</dcterms:created>
  <dcterms:modified xsi:type="dcterms:W3CDTF">2020-06-23T19:23:26Z</dcterms:modified>
</cp:coreProperties>
</file>