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4"/>
  </p:notesMasterIdLst>
  <p:sldIdLst>
    <p:sldId id="2173" r:id="rId3"/>
    <p:sldId id="2171" r:id="rId4"/>
    <p:sldId id="2149" r:id="rId5"/>
    <p:sldId id="2156" r:id="rId6"/>
    <p:sldId id="2157" r:id="rId7"/>
    <p:sldId id="2164" r:id="rId8"/>
    <p:sldId id="2169" r:id="rId9"/>
    <p:sldId id="2168" r:id="rId10"/>
    <p:sldId id="2166" r:id="rId11"/>
    <p:sldId id="2165" r:id="rId12"/>
    <p:sldId id="20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noah" initials="dn" lastIdx="1" clrIdx="0">
    <p:extLst>
      <p:ext uri="{19B8F6BF-5375-455C-9EA6-DF929625EA0E}">
        <p15:presenceInfo xmlns:p15="http://schemas.microsoft.com/office/powerpoint/2012/main" userId="3644437d01feca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ED"/>
    <a:srgbClr val="4472C4"/>
    <a:srgbClr val="0091F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3960" autoAdjust="0"/>
  </p:normalViewPr>
  <p:slideViewPr>
    <p:cSldViewPr snapToGrid="0">
      <p:cViewPr varScale="1">
        <p:scale>
          <a:sx n="77" d="100"/>
          <a:sy n="77" d="100"/>
        </p:scale>
        <p:origin x="89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32CA-D3A7-4A85-851F-4B058E96BB0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166E-6BD5-4D76-9743-1990996B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2060"/>
                </a:solidFill>
                <a:cs typeface="Arial" panose="020B0604020202020204" pitchFamily="34" charset="0"/>
              </a:rPr>
              <a:t>Collaboration with NOS, Port Tampa, University of South Florida, and NWS Tampa Bay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166E-6BD5-4D76-9743-1990996B4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https://habforecast.gcoos.org/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166E-6BD5-4D76-9743-1990996B40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488CC7-2659-4165-83B4-994F98D4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DFF8D6-9FE9-4FD2-A93D-E25AA490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F135-A4D6-42B0-BA41-7CFEEC5FA09C}" type="datetime1">
              <a:rPr lang="en-US" smtClean="0"/>
              <a:t>4/11/2022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30FD99-7D1B-44B7-9C14-8D66261C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835363-CA57-4B5E-A0DF-AC27A5FC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9AC0-329C-415F-BA9B-369C79D0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84"/>
            <a:ext cx="12192000" cy="6843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73F93-FF37-4A73-BBD2-1ADE2298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349F-1C56-4100-84F4-9C8B89F4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B8BA9-B391-47A8-9531-991674FC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09742"/>
            <a:ext cx="7518400" cy="63976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AutoShape 2" descr="Displaying NOAA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27200" y="309742"/>
            <a:ext cx="7518400" cy="63976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28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524000"/>
            <a:ext cx="4944533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76533" y="1524000"/>
            <a:ext cx="4946651" cy="219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868739"/>
            <a:ext cx="4944533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6533" y="3868739"/>
            <a:ext cx="4946651" cy="2192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7726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524001"/>
            <a:ext cx="494453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6533" y="1524001"/>
            <a:ext cx="4946651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7988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46923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F1F6AD-2BA1-49B0-BBEF-9CEF244589BF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E3F86A4-D127-4FE9-A594-D3491F99C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7FAA3-B2F5-49EA-80BB-D628D57F6ED6}" type="slidenum">
              <a:rPr lang="en-US" altLang="en-US">
                <a:solidFill>
                  <a:srgbClr val="00007F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8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48E85F-A5D0-457A-A14F-1959BE894DF9}"/>
              </a:ext>
            </a:extLst>
          </p:cNvPr>
          <p:cNvSpPr/>
          <p:nvPr userDrawn="1"/>
        </p:nvSpPr>
        <p:spPr>
          <a:xfrm>
            <a:off x="0" y="6484004"/>
            <a:ext cx="121920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363C1-A2B3-477D-AD15-C2451B0238BF}"/>
              </a:ext>
            </a:extLst>
          </p:cNvPr>
          <p:cNvSpPr/>
          <p:nvPr userDrawn="1"/>
        </p:nvSpPr>
        <p:spPr>
          <a:xfrm>
            <a:off x="0" y="2"/>
            <a:ext cx="12192000" cy="62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1FE32-2858-4EBE-90B5-F0D6DB04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84"/>
            <a:ext cx="12192000" cy="68435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D533-9855-4632-99A2-B52B64A90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1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DF551DA-DFCF-4225-9307-D470BEE7CFC9}" type="datetime1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8BDA8-FAD2-4B46-A2F3-3428DEB68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weather.gov/tampa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7B2F-93EF-4863-8B92-5F9382EE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1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4972B0CC-20A7-42CC-B133-4857E03889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A537B-DA8A-45AB-9816-9499D398DD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0" y="6503228"/>
            <a:ext cx="319086" cy="31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678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0D0EE"/>
            </a:gs>
            <a:gs pos="24001">
              <a:srgbClr val="E2E9F6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16200000">
            <a:off x="5800088" y="-5307523"/>
            <a:ext cx="798949" cy="11780400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6ECFF">
                  <a:lumMod val="10000"/>
                </a:srgbClr>
              </a:gs>
              <a:gs pos="50000">
                <a:srgbClr val="738AC8">
                  <a:lumMod val="50000"/>
                </a:srgbClr>
              </a:gs>
              <a:gs pos="100000">
                <a:srgbClr val="738AC8"/>
              </a:gs>
            </a:gsLst>
            <a:lin ang="5400000" scaled="0"/>
          </a:gradFill>
          <a:ln w="19050" cap="flat" cmpd="sng" algn="ctr">
            <a:noFill/>
            <a:prstDash val="solid"/>
          </a:ln>
          <a:effectLst>
            <a:outerShdw blurRad="50800" dist="50800" dir="540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70797" tIns="35399" rIns="70797" bIns="35399" anchor="ctr"/>
          <a:lstStyle/>
          <a:p>
            <a:pPr algn="ctr" defTabSz="914274" eaLnBrk="1" hangingPunct="1">
              <a:defRPr/>
            </a:pPr>
            <a:endParaRPr lang="en-US" sz="1800" kern="0" dirty="0">
              <a:solidFill>
                <a:srgbClr val="FF0000"/>
              </a:solidFill>
              <a:latin typeface="Corbel"/>
              <a:ea typeface="+mn-ea"/>
            </a:endParaRP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4342" name="Picture 2" descr="\\tbw-s-nas\users\daniel.noah\My Documents\My Pictures\NWS TBW Tropical Boat Logo Round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1496" y="92995"/>
            <a:ext cx="113430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5" y="84221"/>
            <a:ext cx="1094874" cy="10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eather.gov/forecastpoints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s://radar.weather.gov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ather.gov/tampa" TargetMode="External"/><Relationship Id="rId5" Type="http://schemas.openxmlformats.org/officeDocument/2006/relationships/image" Target="../media/image25.jpeg"/><Relationship Id="rId10" Type="http://schemas.openxmlformats.org/officeDocument/2006/relationships/hyperlink" Target="https://weather.gov/stormready" TargetMode="External"/><Relationship Id="rId4" Type="http://schemas.openxmlformats.org/officeDocument/2006/relationships/image" Target="../media/image24.jpeg"/><Relationship Id="rId9" Type="http://schemas.openxmlformats.org/officeDocument/2006/relationships/hyperlink" Target="https://weather.gov/wr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greatlakes/?portal=Gul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desandcurrents.noaa.gov/ofs/tbofs/tbofs_mcf.html" TargetMode="External"/><Relationship Id="rId5" Type="http://schemas.openxmlformats.org/officeDocument/2006/relationships/hyperlink" Target="https://tidesandcurrents.noaa.gov/ofs/ngofs2/mbmcf.html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sandcurrents.noaa.gov/ofs/tbofs/tbofs_mcf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tbw/florid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nowcoast.noaa.gov/mariner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wp.secoora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019C2-8B96-4493-8996-55A9FD2B6D91}"/>
              </a:ext>
            </a:extLst>
          </p:cNvPr>
          <p:cNvSpPr/>
          <p:nvPr/>
        </p:nvSpPr>
        <p:spPr>
          <a:xfrm>
            <a:off x="2119271" y="1600980"/>
            <a:ext cx="827720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Online Weather Tools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 Consider for USCG 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In-house Weather Briefings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and Situation Awareness</a:t>
            </a:r>
          </a:p>
        </p:txBody>
      </p:sp>
    </p:spTree>
    <p:extLst>
      <p:ext uri="{BB962C8B-B14F-4D97-AF65-F5344CB8AC3E}">
        <p14:creationId xmlns:p14="http://schemas.microsoft.com/office/powerpoint/2010/main" val="1395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NWS Tampa Bay Received the Unsung Hero Award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89623-52C5-4FEB-87D5-9F0D2E61A7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9" y="1273276"/>
            <a:ext cx="6077328" cy="45453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09EF42-9288-4A86-B6D8-D7C408D25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413" y="1273276"/>
            <a:ext cx="5457920" cy="454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04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or Comments?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98EAF-3BA7-497C-8ABD-99AFCE0E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215" y="1003481"/>
            <a:ext cx="5713024" cy="2569621"/>
          </a:xfrm>
          <a:prstGeom prst="rect">
            <a:avLst/>
          </a:prstGeom>
          <a:ln>
            <a:solidFill>
              <a:srgbClr val="08080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iita_sst_Sept17-21_tempsWarmerby2degrees_NASA_Aqua">
            <a:extLst>
              <a:ext uri="{FF2B5EF4-FFF2-40B4-BE49-F238E27FC236}">
                <a16:creationId xmlns:a16="http://schemas.microsoft.com/office/drawing/2014/main" id="{C6BFC573-290B-4EF3-B3CC-E86926B6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9415" y="1003220"/>
            <a:ext cx="3166215" cy="2571105"/>
          </a:xfrm>
          <a:prstGeom prst="rect">
            <a:avLst/>
          </a:prstGeom>
          <a:ln>
            <a:solidFill>
              <a:srgbClr val="08080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3.bp.blogspot.com/-6LM-KhySTEE/UJHeT0UgmsI/AAAAAAAAGnI/2iR1VUTItZ0/s1600/katrina-new-orleans-flooding3-2005.jpg">
            <a:extLst>
              <a:ext uri="{FF2B5EF4-FFF2-40B4-BE49-F238E27FC236}">
                <a16:creationId xmlns:a16="http://schemas.microsoft.com/office/drawing/2014/main" id="{8F0E2763-C4BF-4C2F-B9D4-3242268A1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6412" y="3829679"/>
            <a:ext cx="3846364" cy="238507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1">
            <a:extLst>
              <a:ext uri="{FF2B5EF4-FFF2-40B4-BE49-F238E27FC236}">
                <a16:creationId xmlns:a16="http://schemas.microsoft.com/office/drawing/2014/main" id="{75579F7C-AB0B-40F1-A44B-E7E0DEBAD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0344" y="3832315"/>
            <a:ext cx="2495995" cy="237007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4055DF-F234-4012-8123-9583FBF4C0D4}"/>
              </a:ext>
            </a:extLst>
          </p:cNvPr>
          <p:cNvSpPr txBox="1"/>
          <p:nvPr/>
        </p:nvSpPr>
        <p:spPr>
          <a:xfrm>
            <a:off x="637309" y="4368952"/>
            <a:ext cx="61514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cs typeface="Arial" charset="0"/>
                <a:hlinkClick r:id="rId6"/>
              </a:rPr>
              <a:t>https://weather.gov/tampa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cs typeface="Arial" charset="0"/>
                <a:hlinkClick r:id="rId7"/>
              </a:rPr>
              <a:t>https://radar.weather.gov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cs typeface="Arial" charset="0"/>
                <a:hlinkClick r:id="rId8"/>
              </a:rPr>
              <a:t>https://weather.gov/forecastpoints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cs typeface="Arial" charset="0"/>
                <a:hlinkClick r:id="rId9"/>
              </a:rPr>
              <a:t>https://weather.gov/wrn</a:t>
            </a:r>
            <a:endParaRPr lang="en-US" altLang="en-US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cs typeface="Arial" charset="0"/>
                <a:hlinkClick r:id="rId10"/>
              </a:rPr>
              <a:t>https://weather.gov/stormready</a:t>
            </a:r>
            <a:endParaRPr lang="en-US" altLang="en-US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3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259C543-0354-43D1-9739-88F233C5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6" y="815974"/>
            <a:ext cx="2839499" cy="549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NWS 7-Day Marine Hourly Forecast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EB40578-DFB8-486C-8676-E4F617498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720" y="901578"/>
            <a:ext cx="5213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  <a:cs typeface="Arial" panose="020B0604020202020204" pitchFamily="34" charset="0"/>
                <a:hlinkClick r:id="rId3"/>
              </a:rPr>
              <a:t>https://www.weather.gov/greatlakes/?portal=Gulf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02F092-B879-42E9-B702-F730644D069E}"/>
              </a:ext>
            </a:extLst>
          </p:cNvPr>
          <p:cNvCxnSpPr/>
          <p:nvPr/>
        </p:nvCxnSpPr>
        <p:spPr>
          <a:xfrm flipH="1">
            <a:off x="2793999" y="2115124"/>
            <a:ext cx="937492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0D7705-C599-4B54-A4EF-00410984C362}"/>
              </a:ext>
            </a:extLst>
          </p:cNvPr>
          <p:cNvCxnSpPr/>
          <p:nvPr/>
        </p:nvCxnSpPr>
        <p:spPr>
          <a:xfrm flipH="1">
            <a:off x="2798618" y="4876791"/>
            <a:ext cx="937492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9B3342-5476-4673-95E1-48B856F2B2D4}"/>
              </a:ext>
            </a:extLst>
          </p:cNvPr>
          <p:cNvCxnSpPr/>
          <p:nvPr/>
        </p:nvCxnSpPr>
        <p:spPr>
          <a:xfrm flipH="1">
            <a:off x="2830946" y="5906644"/>
            <a:ext cx="937492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2F64FE-C0E9-431C-AEAE-05758B540F0F}"/>
              </a:ext>
            </a:extLst>
          </p:cNvPr>
          <p:cNvSpPr txBox="1"/>
          <p:nvPr/>
        </p:nvSpPr>
        <p:spPr>
          <a:xfrm>
            <a:off x="3389742" y="1783516"/>
            <a:ext cx="220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Point-n-Click Forecast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E0457-B955-448A-99C4-F5AEE037F8DF}"/>
              </a:ext>
            </a:extLst>
          </p:cNvPr>
          <p:cNvSpPr txBox="1"/>
          <p:nvPr/>
        </p:nvSpPr>
        <p:spPr>
          <a:xfrm>
            <a:off x="3414530" y="5527288"/>
            <a:ext cx="169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Forecast Graphs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F3606C-8C10-4312-8647-50A37B3F896A}"/>
              </a:ext>
            </a:extLst>
          </p:cNvPr>
          <p:cNvSpPr txBox="1"/>
          <p:nvPr/>
        </p:nvSpPr>
        <p:spPr>
          <a:xfrm>
            <a:off x="3426688" y="4517484"/>
            <a:ext cx="135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Hourly Table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27435-D0E4-4B0B-B637-B5A90F8EA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532" y="1520829"/>
            <a:ext cx="5964742" cy="435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9158E3-7185-43E6-ACF4-A7108B02CEF4}"/>
              </a:ext>
            </a:extLst>
          </p:cNvPr>
          <p:cNvCxnSpPr>
            <a:cxnSpLocks/>
          </p:cNvCxnSpPr>
          <p:nvPr/>
        </p:nvCxnSpPr>
        <p:spPr>
          <a:xfrm>
            <a:off x="4345711" y="4891427"/>
            <a:ext cx="13993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63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Tampa Bay Marine Channels Forecast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E35D7-89A8-4C07-8237-C4FE17A0FF0A}"/>
              </a:ext>
            </a:extLst>
          </p:cNvPr>
          <p:cNvSpPr txBox="1"/>
          <p:nvPr/>
        </p:nvSpPr>
        <p:spPr>
          <a:xfrm>
            <a:off x="13447" y="723837"/>
            <a:ext cx="1227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NOAA Collaboration between National Ocean Service (NOS) and National Weather Service (NWS)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7F2B2-F0E3-43EE-BB6C-210F670CFF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523" y="4453334"/>
            <a:ext cx="4614910" cy="24036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C4A50D-B0CE-483D-9672-79B6913BE9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" y="4478231"/>
            <a:ext cx="4354620" cy="2388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B7A62A-9600-43EA-AA68-B00472A37615}"/>
              </a:ext>
            </a:extLst>
          </p:cNvPr>
          <p:cNvSpPr txBox="1"/>
          <p:nvPr/>
        </p:nvSpPr>
        <p:spPr>
          <a:xfrm>
            <a:off x="886749" y="1373060"/>
            <a:ext cx="53893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Precision Navigation Decision Support Services: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Visibility &lt; 1mile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Visibility Sensors: NOAA and University of South Florida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and Low Water Level Forecast (NOS)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Wind, Weather, and Visibility Forecast (NWS)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 Experiences: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 Fog / Reduced Visibility in Tampa Bay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and Low Water Levels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B6C7E2-288F-4AC9-B474-539B8FE4B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788" y="1627094"/>
            <a:ext cx="2791538" cy="22357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138B7E-6937-45EF-8A11-F3F0A2AB9F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5846">
            <a:off x="408529" y="5047074"/>
            <a:ext cx="3165872" cy="409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65F553-E0F9-4CA8-914F-A213B6D938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652" y="4471710"/>
            <a:ext cx="3204916" cy="24036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421DE5-68E8-4680-B48B-466D7ECE99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19506" y="1689084"/>
            <a:ext cx="2908460" cy="21813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45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6F1A3-4B46-4408-87BA-93259871D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19" y="1473110"/>
            <a:ext cx="6061704" cy="43770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AB04A0-90DF-40DB-B1DA-35F486D22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02" y="798487"/>
            <a:ext cx="6057900" cy="6572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20E54B-79A3-4F37-A76A-4E0218EC0A57}"/>
              </a:ext>
            </a:extLst>
          </p:cNvPr>
          <p:cNvSpPr txBox="1"/>
          <p:nvPr/>
        </p:nvSpPr>
        <p:spPr>
          <a:xfrm>
            <a:off x="7259831" y="1009645"/>
            <a:ext cx="45491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Meteorological/oceanographic forecasts at 13 stations located along marine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NOAA Gulf of Mexico Regional Collaboration Team working to expand this to other areas.  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  <a:hlinkClick r:id="rId5"/>
              </a:rPr>
              <a:t>Mobile Bay 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has been completed, Texas is next</a:t>
            </a: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40D4AD-D4A2-4E58-A3EC-31B9FB45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84"/>
            <a:ext cx="12192000" cy="684357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Developed Tampa Bay Marine Channels Forecast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99B68-1098-4F51-AA38-4245EBD6AF1A}"/>
              </a:ext>
            </a:extLst>
          </p:cNvPr>
          <p:cNvSpPr/>
          <p:nvPr/>
        </p:nvSpPr>
        <p:spPr>
          <a:xfrm>
            <a:off x="3167442" y="6059513"/>
            <a:ext cx="585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https://tidesandcurrents.noaa.gov/ofs/tbofs/tbofs_mcf.html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4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F65B2C-8921-4AC2-B105-67079B41ECCF}"/>
              </a:ext>
            </a:extLst>
          </p:cNvPr>
          <p:cNvSpPr/>
          <p:nvPr/>
        </p:nvSpPr>
        <p:spPr>
          <a:xfrm>
            <a:off x="0" y="-13284"/>
            <a:ext cx="12192000" cy="6859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DA9E5-8A1C-4762-B60D-0A5B51D0D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02" y="0"/>
            <a:ext cx="10174889" cy="6399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FA7E1B-FB36-418B-A19D-7C70F772B99B}"/>
              </a:ext>
            </a:extLst>
          </p:cNvPr>
          <p:cNvSpPr/>
          <p:nvPr/>
        </p:nvSpPr>
        <p:spPr>
          <a:xfrm>
            <a:off x="3167442" y="6399433"/>
            <a:ext cx="585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https://tidesandcurrents.noaa.gov/ofs/tbofs/tbofs_mcf.html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8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33 Statewide Graphics for Weather Briefings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EB77C-C126-4466-A500-BE050073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2" y="1010660"/>
            <a:ext cx="6989595" cy="51307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847E5E-EC38-4FAE-A5EA-0E021000B97E}"/>
              </a:ext>
            </a:extLst>
          </p:cNvPr>
          <p:cNvSpPr/>
          <p:nvPr/>
        </p:nvSpPr>
        <p:spPr>
          <a:xfrm>
            <a:off x="8223550" y="3042780"/>
            <a:ext cx="374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https://www.weather.gov/tbw/florida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2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NOAA </a:t>
            </a:r>
            <a:r>
              <a:rPr lang="en-US" dirty="0" err="1"/>
              <a:t>nowCOAST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08F66-1EDD-48B0-86DA-FAB22A72C4E8}"/>
              </a:ext>
            </a:extLst>
          </p:cNvPr>
          <p:cNvSpPr/>
          <p:nvPr/>
        </p:nvSpPr>
        <p:spPr>
          <a:xfrm>
            <a:off x="4129093" y="768989"/>
            <a:ext cx="402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https://nowcoast.noaa.gov/mariner.html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ACF56-FB79-4523-BB40-B75210E98C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64" y="1236237"/>
            <a:ext cx="10455564" cy="5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SECOORA Marine Weather Portal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A2FF2-4065-4820-B98B-03E760A592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18" y="1190927"/>
            <a:ext cx="10409382" cy="51558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209C62-7332-480A-B1D9-E699B6D97E64}"/>
              </a:ext>
            </a:extLst>
          </p:cNvPr>
          <p:cNvSpPr/>
          <p:nvPr/>
        </p:nvSpPr>
        <p:spPr>
          <a:xfrm>
            <a:off x="4615186" y="733557"/>
            <a:ext cx="2629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https://mwp.secoora.org/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447F-3974-4DA5-A5AD-FC4F899C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NOS, NSIS, NWS Harmful Algal Bloom Partnership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64CBF-6321-48C1-A381-427DE010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7EAA-BA58-4FFE-A8CC-5440CA9AFC5D}" type="datetime1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779FB-0BE4-43B1-B479-913204E0F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weather.gov/tampa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E9EB-CA1D-4AD2-A499-0E8DDF90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B0CC-20A7-42CC-B133-4857E038891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C299C-5595-480A-8640-79AF6C4FE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26" y="1067787"/>
            <a:ext cx="5996627" cy="499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E9ED4-8910-46E0-A9CA-AE81BD97E3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44" y="1067787"/>
            <a:ext cx="3675795" cy="49988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0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393</Words>
  <Application>Microsoft Office PowerPoint</Application>
  <PresentationFormat>Widescreen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Corbel</vt:lpstr>
      <vt:lpstr>Office Theme</vt:lpstr>
      <vt:lpstr>5_Custom Design</vt:lpstr>
      <vt:lpstr>PowerPoint Presentation</vt:lpstr>
      <vt:lpstr>NWS 7-Day Marine Hourly Forecast</vt:lpstr>
      <vt:lpstr>Tampa Bay Marine Channels Forecast</vt:lpstr>
      <vt:lpstr>Developed Tampa Bay Marine Channels Forecast</vt:lpstr>
      <vt:lpstr>PowerPoint Presentation</vt:lpstr>
      <vt:lpstr>33 Statewide Graphics for Weather Briefings</vt:lpstr>
      <vt:lpstr>NOAA nowCOAST</vt:lpstr>
      <vt:lpstr>SECOORA Marine Weather Portal</vt:lpstr>
      <vt:lpstr>NOS, NSIS, NWS Harmful Algal Bloom Partnership</vt:lpstr>
      <vt:lpstr>NWS Tampa Bay Received the Unsung Hero Award</vt:lpstr>
      <vt:lpstr>Questions or Comments?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Noah</dc:creator>
  <cp:lastModifiedBy>Stephen K</cp:lastModifiedBy>
  <cp:revision>282</cp:revision>
  <dcterms:created xsi:type="dcterms:W3CDTF">2019-04-04T03:50:23Z</dcterms:created>
  <dcterms:modified xsi:type="dcterms:W3CDTF">2022-04-11T18:59:10Z</dcterms:modified>
</cp:coreProperties>
</file>