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8"/>
  </p:notesMasterIdLst>
  <p:sldIdLst>
    <p:sldId id="257" r:id="rId3"/>
    <p:sldId id="259" r:id="rId4"/>
    <p:sldId id="260" r:id="rId5"/>
    <p:sldId id="2153" r:id="rId6"/>
    <p:sldId id="262" r:id="rId7"/>
    <p:sldId id="2170" r:id="rId8"/>
    <p:sldId id="2154" r:id="rId9"/>
    <p:sldId id="2155" r:id="rId10"/>
    <p:sldId id="2160" r:id="rId11"/>
    <p:sldId id="2161" r:id="rId12"/>
    <p:sldId id="2174" r:id="rId13"/>
    <p:sldId id="2175" r:id="rId14"/>
    <p:sldId id="2152" r:id="rId15"/>
    <p:sldId id="2150" r:id="rId16"/>
    <p:sldId id="21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noah" initials="dn" lastIdx="1" clrIdx="0">
    <p:extLst>
      <p:ext uri="{19B8F6BF-5375-455C-9EA6-DF929625EA0E}">
        <p15:presenceInfo xmlns:p15="http://schemas.microsoft.com/office/powerpoint/2012/main" userId="3644437d01feca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3ED"/>
    <a:srgbClr val="4472C4"/>
    <a:srgbClr val="0091F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93960" autoAdjust="0"/>
  </p:normalViewPr>
  <p:slideViewPr>
    <p:cSldViewPr snapToGrid="0">
      <p:cViewPr varScale="1">
        <p:scale>
          <a:sx n="77" d="100"/>
          <a:sy n="77" d="100"/>
        </p:scale>
        <p:origin x="168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E32CA-D3A7-4A85-851F-4B058E96BB0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166E-6BD5-4D76-9743-1990996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166E-6BD5-4D76-9743-1990996B4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3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https://www.weather.gov/media/tbw/2011/Tornadoes_Downbursts_03312011.pdf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166E-6BD5-4D76-9743-1990996B40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https://www.weather.gov/erh/ghwo?wfo=tbw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166E-6BD5-4D76-9743-1990996B40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488CC7-2659-4165-83B4-994F98D4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DFF8D6-9FE9-4FD2-A93D-E25AA490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F135-A4D6-42B0-BA41-7CFEEC5FA09C}" type="datetime1">
              <a:rPr lang="en-US" smtClean="0"/>
              <a:t>4/11/2022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30FD99-7D1B-44B7-9C14-8D66261C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835363-CA57-4B5E-A0DF-AC27A5FC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9AC0-329C-415F-BA9B-369C79D0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84"/>
            <a:ext cx="12192000" cy="6843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73F93-FF37-4A73-BBD2-1ADE2298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349F-1C56-4100-84F4-9C8B89F4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8BA9-B391-47A8-9531-991674FC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09742"/>
            <a:ext cx="7518400" cy="63976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>
            <a:lvl1pPr algn="l">
              <a:defRPr sz="4000" b="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AutoShape 2" descr="Displaying NOAA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27200" y="309742"/>
            <a:ext cx="7518400" cy="63976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>
            <a:lvl1pPr algn="l">
              <a:defRPr sz="4000" b="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8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800" y="228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524000"/>
            <a:ext cx="4944533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76533" y="1524000"/>
            <a:ext cx="4946651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3868739"/>
            <a:ext cx="4944533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76533" y="3868739"/>
            <a:ext cx="4946651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7726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524001"/>
            <a:ext cx="4944533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6533" y="1524001"/>
            <a:ext cx="4946651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7988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46923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F1F6AD-2BA1-49B0-BBEF-9CEF244589BF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E3F86A4-D127-4FE9-A594-D3491F99C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7FAA3-B2F5-49EA-80BB-D628D57F6ED6}" type="slidenum">
              <a:rPr lang="en-US" altLang="en-US">
                <a:solidFill>
                  <a:srgbClr val="00007F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0000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8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48E85F-A5D0-457A-A14F-1959BE894DF9}"/>
              </a:ext>
            </a:extLst>
          </p:cNvPr>
          <p:cNvSpPr/>
          <p:nvPr userDrawn="1"/>
        </p:nvSpPr>
        <p:spPr>
          <a:xfrm>
            <a:off x="0" y="6484004"/>
            <a:ext cx="121920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363C1-A2B3-477D-AD15-C2451B0238BF}"/>
              </a:ext>
            </a:extLst>
          </p:cNvPr>
          <p:cNvSpPr/>
          <p:nvPr userDrawn="1"/>
        </p:nvSpPr>
        <p:spPr>
          <a:xfrm>
            <a:off x="0" y="2"/>
            <a:ext cx="12192000" cy="62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1FE32-2858-4EBE-90B5-F0D6DB04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84"/>
            <a:ext cx="12192000" cy="68435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D533-9855-4632-99A2-B52B64A90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1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DF551DA-DFCF-4225-9307-D470BEE7CFC9}" type="datetime1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8BDA8-FAD2-4B46-A2F3-3428DEB68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weather.gov/tampa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77B2F-93EF-4863-8B92-5F9382EE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1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4972B0CC-20A7-42CC-B133-4857E03889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A537B-DA8A-45AB-9816-9499D398DD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0" y="6503228"/>
            <a:ext cx="319086" cy="319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678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0D0EE"/>
            </a:gs>
            <a:gs pos="24001">
              <a:srgbClr val="E2E9F6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16200000">
            <a:off x="5800088" y="-5307523"/>
            <a:ext cx="798949" cy="11780400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6ECFF">
                  <a:lumMod val="10000"/>
                </a:srgbClr>
              </a:gs>
              <a:gs pos="50000">
                <a:srgbClr val="738AC8">
                  <a:lumMod val="50000"/>
                </a:srgbClr>
              </a:gs>
              <a:gs pos="100000">
                <a:srgbClr val="738AC8"/>
              </a:gs>
            </a:gsLst>
            <a:lin ang="5400000" scaled="0"/>
          </a:gradFill>
          <a:ln w="19050" cap="flat" cmpd="sng" algn="ctr">
            <a:noFill/>
            <a:prstDash val="solid"/>
          </a:ln>
          <a:effectLst>
            <a:outerShdw blurRad="50800" dist="508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70797" tIns="35399" rIns="70797" bIns="35399" anchor="ctr"/>
          <a:lstStyle/>
          <a:p>
            <a:pPr algn="ctr" defTabSz="914274" eaLnBrk="1" hangingPunct="1">
              <a:defRPr/>
            </a:pPr>
            <a:endParaRPr lang="en-US" sz="1800" kern="0" dirty="0">
              <a:solidFill>
                <a:srgbClr val="FF0000"/>
              </a:solidFill>
              <a:latin typeface="Corbel"/>
              <a:ea typeface="+mn-ea"/>
            </a:endParaRPr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4342" name="Picture 2" descr="\\tbw-s-nas\users\daniel.noah\My Documents\My Pictures\NWS TBW Tropical Boat Logo Round.pn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1496" y="92995"/>
            <a:ext cx="113430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5" y="84221"/>
            <a:ext cx="1094874" cy="10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E77E-9F09-41AD-9596-5DC8A80E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Local NWS Resources for the USCG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8E5A-10D4-4FC2-A26F-9F7F6E91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EF59-F9F7-4511-865D-03768B626697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3ACE-24D2-4978-AA23-71E2ED5F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weather.gov/</a:t>
            </a:r>
            <a:r>
              <a:rPr lang="en-US" dirty="0" err="1"/>
              <a:t>tampa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CE039-9304-4331-9F48-6A42DF17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1</a:t>
            </a:fld>
            <a:endParaRPr lang="en-US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3CB47BC-394E-4BBC-8EE9-0708224EC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376" y="1368737"/>
            <a:ext cx="3911628" cy="28469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rgbClr val="3333FF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36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Daniel Noah</a:t>
            </a:r>
            <a:br>
              <a:rPr lang="en-US" altLang="en-US" sz="1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</a:b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Warning Coordination Meteorologist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National Weather Service – Tampa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daniel.noah@noaa.gov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100" dirty="0">
                <a:solidFill>
                  <a:srgbClr val="3333FF"/>
                </a:solidFill>
                <a:cs typeface="Arial" charset="0"/>
              </a:rPr>
              <a:t> </a:t>
            </a:r>
            <a:br>
              <a:rPr lang="en-US" altLang="en-US" sz="1000" dirty="0">
                <a:solidFill>
                  <a:srgbClr val="000000"/>
                </a:solidFill>
                <a:cs typeface="Arial" charset="0"/>
              </a:rPr>
            </a:br>
            <a:endParaRPr lang="en-US" altLang="en-US" sz="1200" dirty="0">
              <a:solidFill>
                <a:srgbClr val="3333FF"/>
              </a:solidFill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473DA6-7360-4251-90BC-7080CAF5C5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11" y="967796"/>
            <a:ext cx="6899181" cy="517438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31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Key Partnerships – Damage Surveys with Emergency Management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10</a:t>
            </a:fld>
            <a:endParaRPr lang="en-US"/>
          </a:p>
        </p:txBody>
      </p:sp>
      <p:pic>
        <p:nvPicPr>
          <p:cNvPr id="16" name="Picture 2" descr="Image">
            <a:extLst>
              <a:ext uri="{FF2B5EF4-FFF2-40B4-BE49-F238E27FC236}">
                <a16:creationId xmlns:a16="http://schemas.microsoft.com/office/drawing/2014/main" id="{4811C8FC-CC60-4621-BFFC-0AC466924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12" y="2231810"/>
            <a:ext cx="3043718" cy="40582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36AC29-F714-4104-8468-BE9F34D5B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587" y="2231810"/>
            <a:ext cx="4359870" cy="40428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E44417-C9A3-415B-AA47-110C7D703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574" y="2231810"/>
            <a:ext cx="3752503" cy="40845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0A519-285A-4C5D-997F-A31F7E70D42B}"/>
              </a:ext>
            </a:extLst>
          </p:cNvPr>
          <p:cNvSpPr txBox="1"/>
          <p:nvPr/>
        </p:nvSpPr>
        <p:spPr>
          <a:xfrm>
            <a:off x="246812" y="968826"/>
            <a:ext cx="117422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January 16, 2022 Fort Myers Tornadoes</a:t>
            </a:r>
          </a:p>
          <a:p>
            <a:pPr algn="ctr"/>
            <a:endParaRPr lang="en-US" sz="1100" dirty="0"/>
          </a:p>
          <a:p>
            <a:pPr algn="ctr"/>
            <a:r>
              <a:rPr lang="en-US" sz="2400" dirty="0"/>
              <a:t>0 fatalities, 3 injuries, 45 homes destroyed, 90 homes major damage, $10 million damage</a:t>
            </a:r>
          </a:p>
        </p:txBody>
      </p:sp>
    </p:spTree>
    <p:extLst>
      <p:ext uri="{BB962C8B-B14F-4D97-AF65-F5344CB8AC3E}">
        <p14:creationId xmlns:p14="http://schemas.microsoft.com/office/powerpoint/2010/main" val="374407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84"/>
            <a:ext cx="12192000" cy="684357"/>
          </a:xfrm>
        </p:spPr>
        <p:txBody>
          <a:bodyPr>
            <a:normAutofit fontScale="90000"/>
          </a:bodyPr>
          <a:lstStyle/>
          <a:p>
            <a:r>
              <a:rPr lang="en-US" dirty="0"/>
              <a:t>Weekly 10 AM Monday/Thursday Webinars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6" descr="https://5be91449cdba737e211f-0df53f1d52952c7b68dfa9cf714c27f2.ssl.cf1.rackcdn.com/Content/images/logo_large.gif">
            <a:extLst>
              <a:ext uri="{FF2B5EF4-FFF2-40B4-BE49-F238E27FC236}">
                <a16:creationId xmlns:a16="http://schemas.microsoft.com/office/drawing/2014/main" id="{532BF152-A8FE-4005-803B-6E61B8BB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821" y="4025891"/>
            <a:ext cx="826436" cy="10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genovaproducts.com/images/smMote.gif">
            <a:extLst>
              <a:ext uri="{FF2B5EF4-FFF2-40B4-BE49-F238E27FC236}">
                <a16:creationId xmlns:a16="http://schemas.microsoft.com/office/drawing/2014/main" id="{60CD4F55-D12C-4B14-A0F4-7C3258CB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126" y="5259835"/>
            <a:ext cx="1301860" cy="9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http://www.healthystartfv.org/images/logos/Florida%20Department%20of%20HealthSM.jpg">
            <a:extLst>
              <a:ext uri="{FF2B5EF4-FFF2-40B4-BE49-F238E27FC236}">
                <a16:creationId xmlns:a16="http://schemas.microsoft.com/office/drawing/2014/main" id="{576296CC-7B45-4633-9FA6-38AC42A4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05" y="1875807"/>
            <a:ext cx="1977652" cy="75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lorida Department of Agriculture &amp; Consumer Services">
            <a:extLst>
              <a:ext uri="{FF2B5EF4-FFF2-40B4-BE49-F238E27FC236}">
                <a16:creationId xmlns:a16="http://schemas.microsoft.com/office/drawing/2014/main" id="{63A6996F-AEE2-4B47-A9BA-1D933AEE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942" y="2683497"/>
            <a:ext cx="1202219" cy="11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2756E1-E40C-4AFD-8D2B-E61E5EFF3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66" y="2740546"/>
            <a:ext cx="1105000" cy="1105000"/>
          </a:xfrm>
          <a:prstGeom prst="rect">
            <a:avLst/>
          </a:prstGeom>
        </p:spPr>
      </p:pic>
      <p:pic>
        <p:nvPicPr>
          <p:cNvPr id="11" name="Picture 10" descr="https://pbs.twimg.com/profile_images/2402576881/nt5vbs9zvx01bqhkyj5r.png">
            <a:extLst>
              <a:ext uri="{FF2B5EF4-FFF2-40B4-BE49-F238E27FC236}">
                <a16:creationId xmlns:a16="http://schemas.microsoft.com/office/drawing/2014/main" id="{06D8E907-268B-4E75-9573-BF8D44B3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46" y="5207276"/>
            <a:ext cx="1016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pbs.twimg.com/profile_images/448506786685808640/pSuisvb6_400x400.png">
            <a:extLst>
              <a:ext uri="{FF2B5EF4-FFF2-40B4-BE49-F238E27FC236}">
                <a16:creationId xmlns:a16="http://schemas.microsoft.com/office/drawing/2014/main" id="{0CCB6A69-F5F5-44A5-8019-15886F58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66" y="3944240"/>
            <a:ext cx="1000680" cy="10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A149A4-7304-4A48-83DB-078932A95B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90" y="1001417"/>
            <a:ext cx="2210481" cy="75479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61491A-1DB9-4E19-B8EC-0C22F0BE5223}"/>
              </a:ext>
            </a:extLst>
          </p:cNvPr>
          <p:cNvSpPr txBox="1">
            <a:spLocks/>
          </p:cNvSpPr>
          <p:nvPr/>
        </p:nvSpPr>
        <p:spPr>
          <a:xfrm>
            <a:off x="3198661" y="1456637"/>
            <a:ext cx="3523298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 or less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and Ecosystem Hazards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Surface Temps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 Outlook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Trends and Outlook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Trends and Outlooks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information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9DCE6F-7C32-4C5A-9018-869CD5A55358}"/>
              </a:ext>
            </a:extLst>
          </p:cNvPr>
          <p:cNvGrpSpPr/>
          <p:nvPr/>
        </p:nvGrpSpPr>
        <p:grpSpPr>
          <a:xfrm>
            <a:off x="7181459" y="3431267"/>
            <a:ext cx="4564734" cy="2792009"/>
            <a:chOff x="7261352" y="2152910"/>
            <a:chExt cx="4564734" cy="27920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B0947D-E3D5-41F9-AA1E-D29A17DCA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5284" y="2152910"/>
              <a:ext cx="4560802" cy="27920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59BFFC-FA0E-4422-AC79-5DB6F8A4F4BA}"/>
                </a:ext>
              </a:extLst>
            </p:cNvPr>
            <p:cNvSpPr/>
            <p:nvPr/>
          </p:nvSpPr>
          <p:spPr>
            <a:xfrm>
              <a:off x="7394109" y="2647367"/>
              <a:ext cx="3959691" cy="1837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BBD4F5-BBB2-4CD1-A2ED-4085BE9D2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3693" y="2617222"/>
              <a:ext cx="3017802" cy="185738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839FC3-36CB-412B-8E46-1EA7C8AE98D9}"/>
                </a:ext>
              </a:extLst>
            </p:cNvPr>
            <p:cNvSpPr txBox="1"/>
            <p:nvPr/>
          </p:nvSpPr>
          <p:spPr>
            <a:xfrm>
              <a:off x="7261352" y="2390615"/>
              <a:ext cx="3254248" cy="215444"/>
            </a:xfrm>
            <a:prstGeom prst="rect">
              <a:avLst/>
            </a:prstGeom>
            <a:solidFill>
              <a:srgbClr val="D9E3ED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                        Outlook Valid:  Today through Wednesday</a:t>
              </a:r>
            </a:p>
          </p:txBody>
        </p:sp>
      </p:grpSp>
      <p:pic>
        <p:nvPicPr>
          <p:cNvPr id="2052" name="Picture 4" descr="https://www.weather.gov/images/tbw/ghwo/FogDay1.jpg">
            <a:extLst>
              <a:ext uri="{FF2B5EF4-FFF2-40B4-BE49-F238E27FC236}">
                <a16:creationId xmlns:a16="http://schemas.microsoft.com/office/drawing/2014/main" id="{EDF6DCEF-1696-4B01-B7B7-513A0555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806" y="945199"/>
            <a:ext cx="3035791" cy="227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5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Demand Decision Support Services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5335B-BC26-498A-A910-A641ED881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69" y="1203660"/>
            <a:ext cx="6268263" cy="47271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9371E-AA2F-4BC4-ACB5-FE5D9C393549}"/>
              </a:ext>
            </a:extLst>
          </p:cNvPr>
          <p:cNvSpPr txBox="1"/>
          <p:nvPr/>
        </p:nvSpPr>
        <p:spPr>
          <a:xfrm>
            <a:off x="6858002" y="1269865"/>
            <a:ext cx="52790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2017 Major Hurricane Irma DSS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Briefed EMs: Sept 4-11,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Emergency Management Webinars: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 Email briefings: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 Phone briefings: 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Other partner briefings: 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Last briefing: Oct 7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Supported FEMA Operations in Fort Myers and flooding along Withlacoochee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Damage surveys: 3</a:t>
            </a:r>
          </a:p>
        </p:txBody>
      </p:sp>
    </p:spTree>
    <p:extLst>
      <p:ext uri="{BB962C8B-B14F-4D97-AF65-F5344CB8AC3E}">
        <p14:creationId xmlns:p14="http://schemas.microsoft.com/office/powerpoint/2010/main" val="282748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2021 Hurricane Elsa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13</a:t>
            </a:fld>
            <a:endParaRPr lang="en-US"/>
          </a:p>
        </p:txBody>
      </p:sp>
      <p:pic>
        <p:nvPicPr>
          <p:cNvPr id="1028" name="Picture 4" descr="https://upload.wikimedia.org/wikipedia/commons/thumb/1/18/Elsa_2021_track.png/1024px-Elsa_2021_track.png">
            <a:extLst>
              <a:ext uri="{FF2B5EF4-FFF2-40B4-BE49-F238E27FC236}">
                <a16:creationId xmlns:a16="http://schemas.microsoft.com/office/drawing/2014/main" id="{40C1ECDB-66C6-46EF-9B90-EA7AC59A7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5703" y="3618248"/>
            <a:ext cx="4299379" cy="26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ar driving on a road&#10;&#10;Description automatically generated with low confidence">
            <a:extLst>
              <a:ext uri="{FF2B5EF4-FFF2-40B4-BE49-F238E27FC236}">
                <a16:creationId xmlns:a16="http://schemas.microsoft.com/office/drawing/2014/main" id="{78C3B698-263B-4E6A-A223-AF5FD504B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03" y="880489"/>
            <a:ext cx="4486901" cy="2610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520E4-9263-4C89-A5A4-EFD50A7DA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35" y="1354279"/>
            <a:ext cx="6440395" cy="45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Port:  200 Homes Surrounded by Water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https://water.weather.gov/precip/full.php?day=07&amp;month=07&amp;year=2021&amp;time_type=day&amp;time_frame=1day&amp;recent_type=false&amp;product=observed&amp;units=eng&amp;domain=current&amp;geo_width=489808.4772513844&amp;geo_height=305748.11314069014&amp;xmin=-84.16140258789227&amp;ymin=25.933595004065747&amp;xmax=-79.76137817382998&amp;ymax=28.377144529193977&amp;layers=%7b%22precip_layer%22:0.41,%22rfc_layer%22:%22-1%22,%22state_layer%22:%22-1%22,%22hsa_layer%22:%22-1%22,%22county_layer%22:1%7d">
            <a:extLst>
              <a:ext uri="{FF2B5EF4-FFF2-40B4-BE49-F238E27FC236}">
                <a16:creationId xmlns:a16="http://schemas.microsoft.com/office/drawing/2014/main" id="{405CAC44-0101-4C3D-AA33-DE181A549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6225" y="975640"/>
            <a:ext cx="5029195" cy="51758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ater.weather.gov/precip/full.php?day=07&amp;month=07&amp;year=2021&amp;time_type=day&amp;time_frame=1day&amp;recent_type=false&amp;product=observed&amp;units=eng&amp;domain=current&amp;geo_width=489808.4772513844&amp;geo_height=305748.11314069014&amp;xmin=-84.16140258789227&amp;ymin=25.933595004065747&amp;xmax=-79.76137817382998&amp;ymax=28.377144529193977&amp;layers=%7b%22precip_layer%22:0.41,%22rfc_layer%22:%22-1%22,%22state_layer%22:%22-1%22,%22hsa_layer%22:%22-1%22,%22county_layer%22:1%7d">
            <a:extLst>
              <a:ext uri="{FF2B5EF4-FFF2-40B4-BE49-F238E27FC236}">
                <a16:creationId xmlns:a16="http://schemas.microsoft.com/office/drawing/2014/main" id="{2CFA6FF3-6218-4B09-82CC-96D1263C1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5187" y="975640"/>
            <a:ext cx="977438" cy="5175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49B5C0-C386-466B-AE3D-8B74A052A057}"/>
              </a:ext>
            </a:extLst>
          </p:cNvPr>
          <p:cNvSpPr/>
          <p:nvPr/>
        </p:nvSpPr>
        <p:spPr>
          <a:xfrm>
            <a:off x="4520489" y="3042539"/>
            <a:ext cx="159631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Rain of </a:t>
            </a:r>
            <a:br>
              <a:rPr lang="en-US" sz="2400" dirty="0"/>
            </a:br>
            <a:r>
              <a:rPr lang="en-US" sz="2400" dirty="0"/>
              <a:t>10+ Inches in one day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07786CD-7F42-4520-84D0-AE7FCB51490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409951" y="3642704"/>
            <a:ext cx="1110538" cy="19587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Flood waters still rising in North Port">
            <a:extLst>
              <a:ext uri="{FF2B5EF4-FFF2-40B4-BE49-F238E27FC236}">
                <a16:creationId xmlns:a16="http://schemas.microsoft.com/office/drawing/2014/main" id="{0B5BE14D-F2CA-4727-B4EB-13039263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971" y="3720311"/>
            <a:ext cx="4356842" cy="24507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orth Port flooding situation improving with falling water levels | wtsp.com">
            <a:extLst>
              <a:ext uri="{FF2B5EF4-FFF2-40B4-BE49-F238E27FC236}">
                <a16:creationId xmlns:a16="http://schemas.microsoft.com/office/drawing/2014/main" id="{469ABB79-524B-485A-8D06-11537053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971" y="1000587"/>
            <a:ext cx="4356843" cy="24507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8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NWS Tampa Bay Can Help Develop Hurricane TTXs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DE013-6393-4352-9B5E-E2E7F7499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57" y="2085716"/>
            <a:ext cx="5783267" cy="398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0D0DAF-E7F9-4210-A77B-B45DD58E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47" y="886795"/>
            <a:ext cx="5757957" cy="392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22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a Federal Government Agency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2</a:t>
            </a:fld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D06ECF3-1CC3-4D0D-AFC1-D0962A65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081" y="1296509"/>
            <a:ext cx="5181600" cy="523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ahoma" panose="020B0604030504040204" pitchFamily="34" charset="0"/>
                <a:cs typeface="Arial" panose="020B0604020202020204" pitchFamily="34" charset="0"/>
              </a:rPr>
              <a:t>Department of Commerce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64A8319-B904-4F00-9B63-D765F0771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912" y="2126051"/>
            <a:ext cx="6781800" cy="4000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National Oceanic and Atmospheric Administration (NOAA)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2A19890-B1C9-487C-866C-0FED8965A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324" y="2934088"/>
            <a:ext cx="1676400" cy="101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National Weather Service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8CDB0BE9-302A-498C-AFD3-6DE55F16558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430208" y="1967301"/>
            <a:ext cx="311150" cy="63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A8963FCE-F98F-4E8F-B58D-11BEE157551F}"/>
              </a:ext>
            </a:extLst>
          </p:cNvPr>
          <p:cNvCxnSpPr>
            <a:cxnSpLocks noChangeShapeType="1"/>
            <a:stCxn id="7" idx="2"/>
          </p:cNvCxnSpPr>
          <p:nvPr/>
        </p:nvCxnSpPr>
        <p:spPr bwMode="auto">
          <a:xfrm rot="16200000" flipH="1">
            <a:off x="5377818" y="2730095"/>
            <a:ext cx="4095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51">
            <a:extLst>
              <a:ext uri="{FF2B5EF4-FFF2-40B4-BE49-F238E27FC236}">
                <a16:creationId xmlns:a16="http://schemas.microsoft.com/office/drawing/2014/main" id="{AADEE05C-6B37-4EF9-82CE-7824D348D548}"/>
              </a:ext>
            </a:extLst>
          </p:cNvPr>
          <p:cNvGrpSpPr>
            <a:grpSpLocks/>
          </p:cNvGrpSpPr>
          <p:nvPr/>
        </p:nvGrpSpPr>
        <p:grpSpPr bwMode="auto">
          <a:xfrm>
            <a:off x="864339" y="3953263"/>
            <a:ext cx="9069793" cy="1679575"/>
            <a:chOff x="914400" y="4419601"/>
            <a:chExt cx="9069207" cy="1546502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CF21DA81-9E12-4D6E-AAE4-8B642A804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86" y="5043056"/>
              <a:ext cx="1676399" cy="9230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t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National Hurricane Center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ADD64D86-6320-4677-B238-ADB0AA216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052950"/>
              <a:ext cx="1676399" cy="84999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t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Local Weather Forecast Office</a:t>
              </a: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18371DB9-8D90-4FB8-A9A8-47690222F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7639" y="5029202"/>
              <a:ext cx="1676399" cy="9230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t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Storm Prediction Center</a:t>
              </a:r>
            </a:p>
          </p:txBody>
        </p:sp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009AF9B8-5450-46D9-97DD-2550BF272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3215" y="5039098"/>
              <a:ext cx="1676399" cy="6461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t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panose="020B0604030504040204" pitchFamily="34" charset="0"/>
                  <a:cs typeface="Arial" panose="020B0604020202020204" pitchFamily="34" charset="0"/>
                </a:rPr>
                <a:t>River Forecast Center</a:t>
              </a:r>
            </a:p>
          </p:txBody>
        </p:sp>
        <p:cxnSp>
          <p:nvCxnSpPr>
            <p:cNvPr id="16" name="Straight Connector 21">
              <a:extLst>
                <a:ext uri="{FF2B5EF4-FFF2-40B4-BE49-F238E27FC236}">
                  <a16:creationId xmlns:a16="http://schemas.microsoft.com/office/drawing/2014/main" id="{EF3002E9-457F-48E8-B3B5-70BE4FC528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85544" y="4570553"/>
              <a:ext cx="301928" cy="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0">
              <a:extLst>
                <a:ext uri="{FF2B5EF4-FFF2-40B4-BE49-F238E27FC236}">
                  <a16:creationId xmlns:a16="http://schemas.microsoft.com/office/drawing/2014/main" id="{639839C0-5B34-4E63-A87E-7C915457A8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52600" y="4724402"/>
              <a:ext cx="8231007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34">
              <a:extLst>
                <a:ext uri="{FF2B5EF4-FFF2-40B4-BE49-F238E27FC236}">
                  <a16:creationId xmlns:a16="http://schemas.microsoft.com/office/drawing/2014/main" id="{6479D1C7-DC23-4DFE-BAAC-75850D204A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1601648" y="4875353"/>
              <a:ext cx="301928" cy="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5">
              <a:extLst>
                <a:ext uri="{FF2B5EF4-FFF2-40B4-BE49-F238E27FC236}">
                  <a16:creationId xmlns:a16="http://schemas.microsoft.com/office/drawing/2014/main" id="{EC86AA32-C892-4A5F-9904-C19D0704E5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06648" y="4875353"/>
              <a:ext cx="301928" cy="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36">
              <a:extLst>
                <a:ext uri="{FF2B5EF4-FFF2-40B4-BE49-F238E27FC236}">
                  <a16:creationId xmlns:a16="http://schemas.microsoft.com/office/drawing/2014/main" id="{3032BD84-F636-4019-8FD0-AC247B694B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87848" y="4875353"/>
              <a:ext cx="301928" cy="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7">
              <a:extLst>
                <a:ext uri="{FF2B5EF4-FFF2-40B4-BE49-F238E27FC236}">
                  <a16:creationId xmlns:a16="http://schemas.microsoft.com/office/drawing/2014/main" id="{02020489-EE7F-44CD-B532-9AB107FD25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469048" y="4875353"/>
              <a:ext cx="301928" cy="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4" name="Straight Connector 37">
            <a:extLst>
              <a:ext uri="{FF2B5EF4-FFF2-40B4-BE49-F238E27FC236}">
                <a16:creationId xmlns:a16="http://schemas.microsoft.com/office/drawing/2014/main" id="{4E338ABB-957B-4939-BF68-404B527E9FB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9770190" y="4442005"/>
            <a:ext cx="327908" cy="24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5">
            <a:extLst>
              <a:ext uri="{FF2B5EF4-FFF2-40B4-BE49-F238E27FC236}">
                <a16:creationId xmlns:a16="http://schemas.microsoft.com/office/drawing/2014/main" id="{72D8648E-6611-4F23-94CF-B547601C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004" y="4626066"/>
            <a:ext cx="2743056" cy="11695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panose="020B0604030504040204" pitchFamily="34" charset="0"/>
                <a:cs typeface="Arial" panose="020B0604020202020204" pitchFamily="34" charset="0"/>
              </a:rPr>
              <a:t>Environmental Modeling Center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panose="020B0604030504040204" pitchFamily="34" charset="0"/>
                <a:cs typeface="Arial" panose="020B0604020202020204" pitchFamily="34" charset="0"/>
              </a:rPr>
              <a:t>Aviation Weather Center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panose="020B0604030504040204" pitchFamily="34" charset="0"/>
                <a:cs typeface="Arial" panose="020B0604020202020204" pitchFamily="34" charset="0"/>
              </a:rPr>
              <a:t>Climate Prediction Center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panose="020B0604030504040204" pitchFamily="34" charset="0"/>
                <a:cs typeface="Arial" panose="020B0604020202020204" pitchFamily="34" charset="0"/>
              </a:rPr>
              <a:t>Space Weather Prediction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panose="020B0604030504040204" pitchFamily="34" charset="0"/>
                <a:cs typeface="Arial" panose="020B0604020202020204" pitchFamily="34" charset="0"/>
              </a:rPr>
              <a:t>Ocean Prediction Center</a:t>
            </a:r>
          </a:p>
        </p:txBody>
      </p:sp>
    </p:spTree>
    <p:extLst>
      <p:ext uri="{BB962C8B-B14F-4D97-AF65-F5344CB8AC3E}">
        <p14:creationId xmlns:p14="http://schemas.microsoft.com/office/powerpoint/2010/main" val="412204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122 NWS Local Weather Forecast Offices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\\tbw-s-nas\users\daniel.noah\Desktop\CtcdBmIXEAALMEr.jpg">
            <a:extLst>
              <a:ext uri="{FF2B5EF4-FFF2-40B4-BE49-F238E27FC236}">
                <a16:creationId xmlns:a16="http://schemas.microsoft.com/office/drawing/2014/main" id="{9B70D13E-4A65-4D53-A48C-74C73076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702" y="945625"/>
            <a:ext cx="6884173" cy="52104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00EC4A-6863-4239-B0D5-146623E6497B}"/>
              </a:ext>
            </a:extLst>
          </p:cNvPr>
          <p:cNvSpPr/>
          <p:nvPr/>
        </p:nvSpPr>
        <p:spPr>
          <a:xfrm>
            <a:off x="7891160" y="1130987"/>
            <a:ext cx="38886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23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17 are Meteorologists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24 hours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365 days a year</a:t>
            </a:r>
          </a:p>
        </p:txBody>
      </p:sp>
      <p:pic>
        <p:nvPicPr>
          <p:cNvPr id="8" name="Picture 7" descr="G:\DCIM\100KM763\100_0363.JPG">
            <a:extLst>
              <a:ext uri="{FF2B5EF4-FFF2-40B4-BE49-F238E27FC236}">
                <a16:creationId xmlns:a16="http://schemas.microsoft.com/office/drawing/2014/main" id="{DBE9FE9C-05C0-4B5F-8080-0A53F6EDD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349" y="3164841"/>
            <a:ext cx="3988313" cy="2991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60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WFO Tampa Bay – Area of Responsibility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A28104E-48D8-416F-B565-AC7FB6AF2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1" y="1016793"/>
            <a:ext cx="4498108" cy="51779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3E50A8-37F1-4655-BDCB-5E7BB797BC35}"/>
              </a:ext>
            </a:extLst>
          </p:cNvPr>
          <p:cNvSpPr txBox="1"/>
          <p:nvPr/>
        </p:nvSpPr>
        <p:spPr>
          <a:xfrm>
            <a:off x="6232237" y="961377"/>
            <a:ext cx="54517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alabrie (body)"/>
              </a:rPr>
              <a:t>Office Statistics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alabrie (body)"/>
              </a:rPr>
              <a:t> 15 counties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alabrie (body)"/>
              </a:rPr>
              <a:t> 8 marine zones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alabrie (body)"/>
              </a:rPr>
              <a:t> 55% of Florida’s hazardous material passes through the Port Tampa Bay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alabrie (body)"/>
              </a:rPr>
              <a:t> 7 airport terminal forecasts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alabrie (body)"/>
              </a:rPr>
              <a:t> 19 river forecast points</a:t>
            </a:r>
          </a:p>
          <a:p>
            <a:pPr eaLnBrk="1" hangingPunct="1">
              <a:defRPr/>
            </a:pPr>
            <a:endParaRPr lang="en-US" sz="2800" dirty="0">
              <a:latin typeface="Calabrie (body)"/>
            </a:endParaRPr>
          </a:p>
          <a:p>
            <a:pPr eaLnBrk="1" hangingPunct="1">
              <a:defRPr/>
            </a:pPr>
            <a:r>
              <a:rPr lang="en-US" sz="2800" b="1" dirty="0">
                <a:latin typeface="Calabrie (body)"/>
              </a:rPr>
              <a:t>2020 Estimated Populations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alabrie (body)"/>
              </a:rPr>
              <a:t> WFO – 6.2 million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alabrie (body)"/>
              </a:rPr>
              <a:t> Florida – 21.5 million</a:t>
            </a:r>
          </a:p>
        </p:txBody>
      </p:sp>
    </p:spTree>
    <p:extLst>
      <p:ext uri="{BB962C8B-B14F-4D97-AF65-F5344CB8AC3E}">
        <p14:creationId xmlns:p14="http://schemas.microsoft.com/office/powerpoint/2010/main" val="424144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Members of the Integrated Warning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2BFBA33-F63F-4DBB-8C1C-CE9F2E6A813D}"/>
              </a:ext>
            </a:extLst>
          </p:cNvPr>
          <p:cNvSpPr txBox="1">
            <a:spLocks/>
          </p:cNvSpPr>
          <p:nvPr/>
        </p:nvSpPr>
        <p:spPr>
          <a:xfrm>
            <a:off x="7829552" y="3845792"/>
            <a:ext cx="2981325" cy="26352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600" dirty="0"/>
              <a:t>America’s Weather and Climate Industry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000" dirty="0"/>
              <a:t>(e.g. TV, Radio, Newspaper, Media, Private Companies, &amp; App Developers)</a:t>
            </a:r>
          </a:p>
        </p:txBody>
      </p:sp>
      <p:pic>
        <p:nvPicPr>
          <p:cNvPr id="7" name="Picture 6" descr="spokesperson in front of radar image reporting to the media">
            <a:extLst>
              <a:ext uri="{FF2B5EF4-FFF2-40B4-BE49-F238E27FC236}">
                <a16:creationId xmlns:a16="http://schemas.microsoft.com/office/drawing/2014/main" id="{C12B5839-3D74-408A-AB0E-7DF0164F2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7" y="1497739"/>
            <a:ext cx="2743200" cy="20509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B83416D-EE19-42FD-AF94-CE474C0A26F5}"/>
              </a:ext>
            </a:extLst>
          </p:cNvPr>
          <p:cNvSpPr txBox="1">
            <a:spLocks/>
          </p:cNvSpPr>
          <p:nvPr/>
        </p:nvSpPr>
        <p:spPr>
          <a:xfrm>
            <a:off x="4924425" y="3967431"/>
            <a:ext cx="2057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600" dirty="0"/>
              <a:t>National Weather Service</a:t>
            </a:r>
          </a:p>
        </p:txBody>
      </p:sp>
      <p:pic>
        <p:nvPicPr>
          <p:cNvPr id="9" name="Picture 8" descr="NWS logo">
            <a:extLst>
              <a:ext uri="{FF2B5EF4-FFF2-40B4-BE49-F238E27FC236}">
                <a16:creationId xmlns:a16="http://schemas.microsoft.com/office/drawing/2014/main" id="{09BD33A5-2A2B-4167-94BF-B1A51744B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1646567"/>
            <a:ext cx="1714500" cy="1714500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5882D65-807D-4DFB-8989-1427E6572C72}"/>
              </a:ext>
            </a:extLst>
          </p:cNvPr>
          <p:cNvSpPr txBox="1">
            <a:spLocks/>
          </p:cNvSpPr>
          <p:nvPr/>
        </p:nvSpPr>
        <p:spPr>
          <a:xfrm>
            <a:off x="1254123" y="3919470"/>
            <a:ext cx="2784475" cy="1828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Emergency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 Management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and Public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 Officials</a:t>
            </a:r>
          </a:p>
        </p:txBody>
      </p:sp>
      <p:pic>
        <p:nvPicPr>
          <p:cNvPr id="11" name="Picture 10" descr="meeting of emergency management personnel">
            <a:extLst>
              <a:ext uri="{FF2B5EF4-FFF2-40B4-BE49-F238E27FC236}">
                <a16:creationId xmlns:a16="http://schemas.microsoft.com/office/drawing/2014/main" id="{E3080493-F160-4B59-89C3-018C607F7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123" y="1497739"/>
            <a:ext cx="2784475" cy="20883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24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8019C2-8B96-4493-8996-55A9FD2B6D91}"/>
              </a:ext>
            </a:extLst>
          </p:cNvPr>
          <p:cNvSpPr/>
          <p:nvPr/>
        </p:nvSpPr>
        <p:spPr>
          <a:xfrm>
            <a:off x="2539677" y="2652727"/>
            <a:ext cx="757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Decision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3081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Partnerships – Decision Support in County EOCs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1" descr="GameDay1">
            <a:extLst>
              <a:ext uri="{FF2B5EF4-FFF2-40B4-BE49-F238E27FC236}">
                <a16:creationId xmlns:a16="http://schemas.microsoft.com/office/drawing/2014/main" id="{ACB7495E-4829-4F09-8F1F-564353A7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39" y="4019365"/>
            <a:ext cx="4189413" cy="22796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75737DDA-51D0-486C-9EB1-82FEE3C4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932" y="1538387"/>
            <a:ext cx="3065268" cy="22989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F37888-0D1C-4DDB-8A84-A44F56A60949}"/>
              </a:ext>
            </a:extLst>
          </p:cNvPr>
          <p:cNvSpPr txBox="1"/>
          <p:nvPr/>
        </p:nvSpPr>
        <p:spPr>
          <a:xfrm>
            <a:off x="831139" y="883548"/>
            <a:ext cx="433660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2009 &amp; 2021 Super Bowls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4ECBB-C9C5-41BB-AAEC-816F9E82926C}"/>
              </a:ext>
            </a:extLst>
          </p:cNvPr>
          <p:cNvSpPr txBox="1"/>
          <p:nvPr/>
        </p:nvSpPr>
        <p:spPr>
          <a:xfrm>
            <a:off x="5985099" y="853100"/>
            <a:ext cx="551954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2012 Republican National Convention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5C00CB17-9D24-4636-9CED-6021BF9A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300" y="1579539"/>
            <a:ext cx="1507382" cy="14980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4EF94E-1DB6-46BD-8BC1-688D883497D4}"/>
              </a:ext>
            </a:extLst>
          </p:cNvPr>
          <p:cNvSpPr txBox="1"/>
          <p:nvPr/>
        </p:nvSpPr>
        <p:spPr>
          <a:xfrm>
            <a:off x="8153400" y="167487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RNC Officials were debating to move the event to Atlanta, our forecast kept it in Tampa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8253DCC2-81C1-4AE7-BAB6-54B5BCE4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02" y="3429000"/>
            <a:ext cx="4237388" cy="28700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0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Partnerships – Decision Support in County EOCs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90D06-C853-4435-B624-9972B2DD39BC}"/>
              </a:ext>
            </a:extLst>
          </p:cNvPr>
          <p:cNvSpPr/>
          <p:nvPr/>
        </p:nvSpPr>
        <p:spPr>
          <a:xfrm>
            <a:off x="5306775" y="1113706"/>
            <a:ext cx="64323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  <a:cs typeface="Times New Roman" pitchFamily="18" charset="0"/>
              </a:rPr>
              <a:t>January 19, 2008 – Gasparilla Kids Parade cancelled mid-stream as severe weather approached</a:t>
            </a:r>
          </a:p>
          <a:p>
            <a:pPr eaLnBrk="1" hangingPunct="1">
              <a:defRPr/>
            </a:pPr>
            <a:r>
              <a:rPr lang="en-US" sz="1100" dirty="0">
                <a:latin typeface="+mj-lt"/>
                <a:cs typeface="Times New Roman" pitchFamily="18" charset="0"/>
              </a:rPr>
              <a:t> </a:t>
            </a:r>
            <a:endParaRPr lang="en-US" sz="1050" dirty="0">
              <a:latin typeface="+mj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“Thanks to the Forecasters on duty Saturday, January 19th during the Kids Parade for </a:t>
            </a:r>
            <a:r>
              <a:rPr lang="en-US" sz="2400" dirty="0" err="1">
                <a:latin typeface="+mj-lt"/>
                <a:cs typeface="Times New Roman" pitchFamily="18" charset="0"/>
              </a:rPr>
              <a:t>Gasparilla</a:t>
            </a:r>
            <a:r>
              <a:rPr lang="en-US" sz="2400" dirty="0">
                <a:latin typeface="+mj-lt"/>
                <a:cs typeface="Times New Roman" pitchFamily="18" charset="0"/>
              </a:rPr>
              <a:t> - they worked very closely with us and were vital in making the decision to cancel the parade for the safety of the public - it was not a popular decision, but it was the right one!”</a:t>
            </a:r>
          </a:p>
          <a:p>
            <a:pPr eaLnBrk="1" hangingPunct="1">
              <a:defRPr/>
            </a:pPr>
            <a:br>
              <a:rPr lang="en-US" sz="7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</a:br>
            <a:endParaRPr lang="en-US" sz="7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i="1" dirty="0">
                <a:latin typeface="+mj-lt"/>
                <a:cs typeface="Times New Roman" pitchFamily="18" charset="0"/>
              </a:rPr>
              <a:t>Larry Gispert, Director</a:t>
            </a:r>
          </a:p>
          <a:p>
            <a:pPr eaLnBrk="1" hangingPunct="1">
              <a:defRPr/>
            </a:pPr>
            <a:r>
              <a:rPr lang="en-US" i="1" dirty="0">
                <a:latin typeface="+mj-lt"/>
                <a:cs typeface="Times New Roman" pitchFamily="18" charset="0"/>
              </a:rPr>
              <a:t>Hillsborough County Emergency Management</a:t>
            </a:r>
          </a:p>
          <a:p>
            <a:pPr eaLnBrk="1" hangingPunct="1">
              <a:defRPr/>
            </a:pPr>
            <a:r>
              <a:rPr lang="en-US" i="1" dirty="0">
                <a:latin typeface="+mj-lt"/>
                <a:cs typeface="Times New Roman" pitchFamily="18" charset="0"/>
              </a:rPr>
              <a:t>2008 President, IAEM</a:t>
            </a:r>
          </a:p>
        </p:txBody>
      </p:sp>
      <p:pic>
        <p:nvPicPr>
          <p:cNvPr id="7" name="Picture 4" descr="B2S_gaspweather0130_105389c[1]">
            <a:extLst>
              <a:ext uri="{FF2B5EF4-FFF2-40B4-BE49-F238E27FC236}">
                <a16:creationId xmlns:a16="http://schemas.microsoft.com/office/drawing/2014/main" id="{C0A9F975-766A-4B2A-AFB7-0324ECE6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" y="3778873"/>
            <a:ext cx="3467100" cy="2311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6a00d83451b05569e20120a8320a24970b-900wi[1]">
            <a:extLst>
              <a:ext uri="{FF2B5EF4-FFF2-40B4-BE49-F238E27FC236}">
                <a16:creationId xmlns:a16="http://schemas.microsoft.com/office/drawing/2014/main" id="{B8E0BEAE-1F73-4DA0-BF05-A867DE14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258" y="1493749"/>
            <a:ext cx="3036772" cy="20245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6a00d83451b05569e201287735961b970c-900wi[1]">
            <a:extLst>
              <a:ext uri="{FF2B5EF4-FFF2-40B4-BE49-F238E27FC236}">
                <a16:creationId xmlns:a16="http://schemas.microsoft.com/office/drawing/2014/main" id="{8B4EAC4B-7BDE-47E9-89BF-9E0AFBA8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19" y="969642"/>
            <a:ext cx="2614656" cy="17437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Partnerships – Decision Support in County EOCs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9</a:t>
            </a:fld>
            <a:endParaRPr lang="en-US"/>
          </a:p>
        </p:txBody>
      </p:sp>
      <p:pic>
        <p:nvPicPr>
          <p:cNvPr id="17" name="Picture 3" descr="\\tbw-s-nas\users\daniel.noah\Desktop\2011_03_31_sun_fun_tower_storm.jpg">
            <a:extLst>
              <a:ext uri="{FF2B5EF4-FFF2-40B4-BE49-F238E27FC236}">
                <a16:creationId xmlns:a16="http://schemas.microsoft.com/office/drawing/2014/main" id="{D577B930-1508-4FB3-985E-F0495076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249" y="4167189"/>
            <a:ext cx="3007415" cy="20030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339A115-6A75-4039-9B80-632A2E04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211" y="4172750"/>
            <a:ext cx="3007415" cy="20030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CCB6B7-6668-43C7-9CA5-22F90DA0619A}"/>
              </a:ext>
            </a:extLst>
          </p:cNvPr>
          <p:cNvSpPr/>
          <p:nvPr/>
        </p:nvSpPr>
        <p:spPr>
          <a:xfrm>
            <a:off x="3906801" y="933478"/>
            <a:ext cx="72707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March 31, 2011 EF-1 Tornado Hits Sun n Fun Aerospace Expo </a:t>
            </a:r>
            <a:r>
              <a:rPr lang="en-US" sz="2000" dirty="0"/>
              <a:t>(30-50K people each day of the 6 day event)</a:t>
            </a:r>
            <a:endParaRPr lang="en-US" sz="2800" dirty="0"/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15 people injured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50 planes reported as damaged or destroyed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campsites destroyed. Many other camp sites had tents blown away or collapsed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WFO Tampa Bay now staffs Polk County Mobile EOC</a:t>
            </a:r>
          </a:p>
        </p:txBody>
      </p:sp>
      <p:pic>
        <p:nvPicPr>
          <p:cNvPr id="2054" name="Picture 6" descr="We Are Ready StormReady sign">
            <a:extLst>
              <a:ext uri="{FF2B5EF4-FFF2-40B4-BE49-F238E27FC236}">
                <a16:creationId xmlns:a16="http://schemas.microsoft.com/office/drawing/2014/main" id="{8D5E2AD9-4FDD-43CF-8D0E-3D7E32C57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9953" y="1181899"/>
            <a:ext cx="2402652" cy="24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ee caption below">
            <a:extLst>
              <a:ext uri="{FF2B5EF4-FFF2-40B4-BE49-F238E27FC236}">
                <a16:creationId xmlns:a16="http://schemas.microsoft.com/office/drawing/2014/main" id="{85777F98-2310-432D-8819-48C52B82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267" y="4173315"/>
            <a:ext cx="3007415" cy="1996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2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8630</TotalTime>
  <Words>679</Words>
  <Application>Microsoft Office PowerPoint</Application>
  <PresentationFormat>Widescreen</PresentationFormat>
  <Paragraphs>143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Calabrie (body)</vt:lpstr>
      <vt:lpstr>Calibri</vt:lpstr>
      <vt:lpstr>Calibri Light</vt:lpstr>
      <vt:lpstr>Corbel</vt:lpstr>
      <vt:lpstr>Tahoma</vt:lpstr>
      <vt:lpstr>Wingdings</vt:lpstr>
      <vt:lpstr>Office Theme</vt:lpstr>
      <vt:lpstr>5_Custom Design</vt:lpstr>
      <vt:lpstr>Local NWS Resources for the USCG</vt:lpstr>
      <vt:lpstr>We are a Federal Government Agency</vt:lpstr>
      <vt:lpstr>122 NWS Local Weather Forecast Offices</vt:lpstr>
      <vt:lpstr>WFO Tampa Bay – Area of Responsibility</vt:lpstr>
      <vt:lpstr>Members of the Integrated Warning Team</vt:lpstr>
      <vt:lpstr>PowerPoint Presentation</vt:lpstr>
      <vt:lpstr>Key Partnerships – Decision Support in County EOCs</vt:lpstr>
      <vt:lpstr>Key Partnerships – Decision Support in County EOCs</vt:lpstr>
      <vt:lpstr>Key Partnerships – Decision Support in County EOCs</vt:lpstr>
      <vt:lpstr>Key Partnerships – Damage Surveys with Emergency Management</vt:lpstr>
      <vt:lpstr>Weekly 10 AM Monday/Thursday Webinars</vt:lpstr>
      <vt:lpstr>On Demand Decision Support Services</vt:lpstr>
      <vt:lpstr>2021 Hurricane Elsa</vt:lpstr>
      <vt:lpstr>North Port:  200 Homes Surrounded by Water</vt:lpstr>
      <vt:lpstr>NWS Tampa Bay Can Help Develop Hurricane TTXs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Noah</dc:creator>
  <cp:lastModifiedBy>Stephen K</cp:lastModifiedBy>
  <cp:revision>281</cp:revision>
  <dcterms:created xsi:type="dcterms:W3CDTF">2019-04-04T03:50:23Z</dcterms:created>
  <dcterms:modified xsi:type="dcterms:W3CDTF">2022-04-11T18:58:10Z</dcterms:modified>
</cp:coreProperties>
</file>