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686" r:id="rId2"/>
  </p:sldMasterIdLst>
  <p:notesMasterIdLst>
    <p:notesMasterId r:id="rId7"/>
  </p:notesMasterIdLst>
  <p:sldIdLst>
    <p:sldId id="273" r:id="rId3"/>
    <p:sldId id="274" r:id="rId4"/>
    <p:sldId id="275" r:id="rId5"/>
    <p:sldId id="276" r:id="rId6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Franklin Gothic" panose="020B0604020202020204" charset="0"/>
      <p:bold r:id="rId20"/>
    </p:embeddedFont>
    <p:embeddedFont>
      <p:font typeface="Libre Franklin" pitchFamily="2" charset="0"/>
      <p:regular r:id="rId21"/>
      <p:bold r:id="rId22"/>
      <p:italic r:id="rId23"/>
      <p:boldItalic r:id="rId24"/>
    </p:embeddedFont>
    <p:embeddedFont>
      <p:font typeface="Libre Franklin Medium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3B7ED2-42CC-40C0-8FAB-D55B907E5DC1}">
  <a:tblStyle styleId="{1F3B7ED2-42CC-40C0-8FAB-D55B907E5D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1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font" Target="fonts/font21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237f344654_0_264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g1237f344654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4213"/>
            <a:ext cx="6097587" cy="34305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d9799c56d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60" name="Google Shape;460;gd9799c56d0_0_143:notes"/>
          <p:cNvSpPr txBox="1">
            <a:spLocks noGrp="1"/>
          </p:cNvSpPr>
          <p:nvPr>
            <p:ph type="body" idx="1"/>
          </p:nvPr>
        </p:nvSpPr>
        <p:spPr>
          <a:xfrm>
            <a:off x="684869" y="4342463"/>
            <a:ext cx="5488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 3</a:t>
            </a:r>
            <a:endParaRPr/>
          </a:p>
        </p:txBody>
      </p:sp>
      <p:sp>
        <p:nvSpPr>
          <p:cNvPr id="461" name="Google Shape;461;gd9799c56d0_0_143:notes"/>
          <p:cNvSpPr txBox="1">
            <a:spLocks noGrp="1"/>
          </p:cNvSpPr>
          <p:nvPr>
            <p:ph type="sldNum" idx="12"/>
          </p:nvPr>
        </p:nvSpPr>
        <p:spPr>
          <a:xfrm>
            <a:off x="3885579" y="8684926"/>
            <a:ext cx="29709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d9799c56d0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70" name="Google Shape;470;gd9799c56d0_0_86:notes"/>
          <p:cNvSpPr txBox="1">
            <a:spLocks noGrp="1"/>
          </p:cNvSpPr>
          <p:nvPr>
            <p:ph type="body" idx="1"/>
          </p:nvPr>
        </p:nvSpPr>
        <p:spPr>
          <a:xfrm>
            <a:off x="684869" y="4342463"/>
            <a:ext cx="5488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16510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-"/>
            </a:pPr>
            <a:r>
              <a:rPr lang="en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Tropical Cyclone Impact Graphic for wind</a:t>
            </a:r>
            <a:endParaRPr/>
          </a:p>
          <a:p>
            <a:pPr marL="16510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-"/>
            </a:pPr>
            <a:r>
              <a:rPr lang="en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 ranges (?) and impacts (?) for each level</a:t>
            </a:r>
            <a:endParaRPr/>
          </a:p>
          <a:p>
            <a:pPr marL="16510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-"/>
            </a:pPr>
            <a:r>
              <a:rPr lang="en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mosaic TCIG (insert link here)</a:t>
            </a:r>
            <a:endParaRPr/>
          </a:p>
          <a:p>
            <a:pPr marL="16510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-"/>
            </a:pPr>
            <a:r>
              <a:rPr lang="en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include link at the bottom for full page/impacts</a:t>
            </a:r>
            <a:endParaRPr/>
          </a:p>
        </p:txBody>
      </p:sp>
      <p:sp>
        <p:nvSpPr>
          <p:cNvPr id="471" name="Google Shape;471;gd9799c56d0_0_86:notes"/>
          <p:cNvSpPr txBox="1">
            <a:spLocks noGrp="1"/>
          </p:cNvSpPr>
          <p:nvPr>
            <p:ph type="sldNum" idx="12"/>
          </p:nvPr>
        </p:nvSpPr>
        <p:spPr>
          <a:xfrm>
            <a:off x="3885579" y="8684926"/>
            <a:ext cx="29709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d9799c56d0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81" name="Google Shape;481;gd9799c56d0_0_133:notes"/>
          <p:cNvSpPr txBox="1">
            <a:spLocks noGrp="1"/>
          </p:cNvSpPr>
          <p:nvPr>
            <p:ph type="body" idx="1"/>
          </p:nvPr>
        </p:nvSpPr>
        <p:spPr>
          <a:xfrm>
            <a:off x="684869" y="4342463"/>
            <a:ext cx="5488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include if threat is moderate or higher</a:t>
            </a:r>
            <a:endParaRPr/>
          </a:p>
        </p:txBody>
      </p:sp>
      <p:sp>
        <p:nvSpPr>
          <p:cNvPr id="482" name="Google Shape;482;gd9799c56d0_0_133:notes"/>
          <p:cNvSpPr txBox="1">
            <a:spLocks noGrp="1"/>
          </p:cNvSpPr>
          <p:nvPr>
            <p:ph type="sldNum" idx="12"/>
          </p:nvPr>
        </p:nvSpPr>
        <p:spPr>
          <a:xfrm>
            <a:off x="3885579" y="8684926"/>
            <a:ext cx="29709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satellites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hyperlink" Target="http://www.noaa.gov/oceans-coasts" TargetMode="External"/><Relationship Id="rId2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noaa.gov/research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hyperlink" Target="http://www.noaa.gov/fisheries" TargetMode="External"/><Relationship Id="rId4" Type="http://schemas.openxmlformats.org/officeDocument/2006/relationships/hyperlink" Target="http://www.noaa.gov/marine-aviation" TargetMode="External"/><Relationship Id="rId9" Type="http://schemas.openxmlformats.org/officeDocument/2006/relationships/image" Target="../media/image7.png"/><Relationship Id="rId14" Type="http://schemas.openxmlformats.org/officeDocument/2006/relationships/hyperlink" Target="http://www.noaa.gov/weathe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satellites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hyperlink" Target="http://www.noaa.gov/oceans-coasts" TargetMode="External"/><Relationship Id="rId2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noaa.gov/research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hyperlink" Target="http://www.noaa.gov/fisheries" TargetMode="External"/><Relationship Id="rId4" Type="http://schemas.openxmlformats.org/officeDocument/2006/relationships/hyperlink" Target="http://www.noaa.gov/marine-aviation" TargetMode="External"/><Relationship Id="rId9" Type="http://schemas.openxmlformats.org/officeDocument/2006/relationships/image" Target="../media/image7.png"/><Relationship Id="rId14" Type="http://schemas.openxmlformats.org/officeDocument/2006/relationships/hyperlink" Target="http://www.noaa.gov/weather" TargetMode="Externa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solidFill>
          <a:srgbClr val="DBE2ED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4"/>
          <p:cNvGrpSpPr/>
          <p:nvPr/>
        </p:nvGrpSpPr>
        <p:grpSpPr>
          <a:xfrm>
            <a:off x="91440" y="4855464"/>
            <a:ext cx="8961075" cy="240030"/>
            <a:chOff x="243840" y="12947904"/>
            <a:chExt cx="23896200" cy="640080"/>
          </a:xfrm>
        </p:grpSpPr>
        <p:sp>
          <p:nvSpPr>
            <p:cNvPr id="80" name="Google Shape;80;p14"/>
            <p:cNvSpPr/>
            <p:nvPr/>
          </p:nvSpPr>
          <p:spPr>
            <a:xfrm>
              <a:off x="243840" y="12993624"/>
              <a:ext cx="23896200" cy="548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37150" tIns="0" rIns="137150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i="0" u="none" strike="noStrike" cap="non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www.weather.gov/miami</a:t>
              </a:r>
              <a:endParaRPr sz="500"/>
            </a:p>
          </p:txBody>
        </p:sp>
        <p:pic>
          <p:nvPicPr>
            <p:cNvPr id="81" name="Google Shape;81;p1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60680" y="13060924"/>
              <a:ext cx="487680" cy="36576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82" name="Google Shape;82;p14"/>
            <p:cNvSpPr/>
            <p:nvPr/>
          </p:nvSpPr>
          <p:spPr>
            <a:xfrm>
              <a:off x="1551888" y="12971639"/>
              <a:ext cx="17235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17150" rIns="34275" bIns="1715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i="0" u="none" strike="noStrike" cap="non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NWS Miami</a:t>
              </a:r>
              <a:endParaRPr sz="500"/>
            </a:p>
          </p:txBody>
        </p:sp>
        <p:pic>
          <p:nvPicPr>
            <p:cNvPr id="83" name="Google Shape;83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24560" y="12947904"/>
              <a:ext cx="724603" cy="64008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84" name="Google Shape;84;p14"/>
          <p:cNvSpPr/>
          <p:nvPr/>
        </p:nvSpPr>
        <p:spPr>
          <a:xfrm rot="5400000">
            <a:off x="4173427" y="-201299"/>
            <a:ext cx="792000" cy="1194600"/>
          </a:xfrm>
          <a:prstGeom prst="flowChartDelay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49720" y="46317"/>
            <a:ext cx="639336" cy="639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Slide">
  <p:cSld name="15_Title Slide"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/>
          <p:nvPr/>
        </p:nvSpPr>
        <p:spPr>
          <a:xfrm>
            <a:off x="411480" y="480060"/>
            <a:ext cx="5770200" cy="240000"/>
          </a:xfrm>
          <a:prstGeom prst="rect">
            <a:avLst/>
          </a:prstGeom>
          <a:solidFill>
            <a:srgbClr val="CBB29B">
              <a:alpha val="69800"/>
            </a:srgbClr>
          </a:solidFill>
          <a:ln>
            <a:noFill/>
          </a:ln>
        </p:spPr>
        <p:txBody>
          <a:bodyPr spcFirstLastPara="1" wrap="square" lIns="102875" tIns="17150" rIns="34275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2C201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91440" y="68580"/>
            <a:ext cx="6090300" cy="41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54375" tIns="0" rIns="34275" bIns="68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91440" y="4869180"/>
            <a:ext cx="8961000" cy="205800"/>
          </a:xfrm>
          <a:prstGeom prst="rect">
            <a:avLst/>
          </a:prstGeom>
          <a:solidFill>
            <a:srgbClr val="CBB29B">
              <a:alpha val="69800"/>
            </a:srgbClr>
          </a:solidFill>
          <a:ln>
            <a:noFill/>
          </a:ln>
        </p:spPr>
        <p:txBody>
          <a:bodyPr spcFirstLastPara="1" wrap="square" lIns="13715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ibre Franklin Medium"/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Sunday, November 8, 2020 | 8:09 AM</a:t>
            </a:r>
            <a:endParaRPr sz="9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7048500" y="4869180"/>
            <a:ext cx="20040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0" rIns="13715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www.weather.gov/miami</a:t>
            </a:r>
            <a:endParaRPr sz="500"/>
          </a:p>
        </p:txBody>
      </p:sp>
      <p:sp>
        <p:nvSpPr>
          <p:cNvPr id="91" name="Google Shape;91;p15"/>
          <p:cNvSpPr/>
          <p:nvPr/>
        </p:nvSpPr>
        <p:spPr>
          <a:xfrm>
            <a:off x="91440" y="480060"/>
            <a:ext cx="320100" cy="240000"/>
          </a:xfrm>
          <a:prstGeom prst="rect">
            <a:avLst/>
          </a:prstGeom>
          <a:solidFill>
            <a:srgbClr val="B28B69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6181725" y="68580"/>
            <a:ext cx="2871000" cy="651600"/>
          </a:xfrm>
          <a:prstGeom prst="rect">
            <a:avLst/>
          </a:prstGeom>
          <a:solidFill>
            <a:srgbClr val="24354A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6892744" y="146027"/>
            <a:ext cx="2072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Miami/South Florida</a:t>
            </a:r>
            <a:endParaRPr sz="17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6256523" y="457650"/>
            <a:ext cx="27363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17150" rIns="34275" bIns="171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WEATHER FORECAST OFFICE</a:t>
            </a:r>
            <a:endParaRPr sz="500"/>
          </a:p>
        </p:txBody>
      </p:sp>
      <p:pic>
        <p:nvPicPr>
          <p:cNvPr id="95" name="Google Shape;9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56535" y="120015"/>
            <a:ext cx="5486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/>
          <p:nvPr/>
        </p:nvSpPr>
        <p:spPr>
          <a:xfrm>
            <a:off x="91441" y="4869180"/>
            <a:ext cx="89610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0" rIns="13715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Valid For South Florida and Adjacent Gulf and Atlantic Waters</a:t>
            </a:r>
            <a:endParaRPr sz="800" b="0" i="0" u="none" strike="noStrike" cap="none">
              <a:solidFill>
                <a:schemeClr val="dk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Slide 1">
  <p:cSld name="15_Title Slide_1"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/>
          <p:nvPr/>
        </p:nvSpPr>
        <p:spPr>
          <a:xfrm>
            <a:off x="411480" y="480060"/>
            <a:ext cx="5770200" cy="240000"/>
          </a:xfrm>
          <a:prstGeom prst="rect">
            <a:avLst/>
          </a:prstGeom>
          <a:solidFill>
            <a:srgbClr val="CBB29B">
              <a:alpha val="69800"/>
            </a:srgbClr>
          </a:solidFill>
          <a:ln>
            <a:noFill/>
          </a:ln>
        </p:spPr>
        <p:txBody>
          <a:bodyPr spcFirstLastPara="1" wrap="square" lIns="102875" tIns="17150" rIns="34275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C201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6"/>
          <p:cNvSpPr/>
          <p:nvPr/>
        </p:nvSpPr>
        <p:spPr>
          <a:xfrm>
            <a:off x="91440" y="68580"/>
            <a:ext cx="6090300" cy="41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54375" tIns="0" rIns="34275" bIns="68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0" name="Google Shape;100;p16"/>
          <p:cNvSpPr/>
          <p:nvPr/>
        </p:nvSpPr>
        <p:spPr>
          <a:xfrm>
            <a:off x="91440" y="4869180"/>
            <a:ext cx="8961000" cy="205800"/>
          </a:xfrm>
          <a:prstGeom prst="rect">
            <a:avLst/>
          </a:prstGeom>
          <a:solidFill>
            <a:srgbClr val="CBB29B">
              <a:alpha val="69800"/>
            </a:srgbClr>
          </a:solidFill>
          <a:ln>
            <a:noFill/>
          </a:ln>
        </p:spPr>
        <p:txBody>
          <a:bodyPr spcFirstLastPara="1" wrap="square" lIns="13715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ibre Franklin Medium"/>
              <a:buNone/>
            </a:pPr>
            <a:r>
              <a:rPr lang="en" sz="900" b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Sunday, November 8, 2020 | 8:09 AM</a:t>
            </a:r>
            <a:endParaRPr sz="900" b="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7048500" y="4869180"/>
            <a:ext cx="20040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0" rIns="13715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www.weather.gov/miami</a:t>
            </a:r>
            <a:endParaRPr sz="500"/>
          </a:p>
        </p:txBody>
      </p:sp>
      <p:sp>
        <p:nvSpPr>
          <p:cNvPr id="102" name="Google Shape;102;p16"/>
          <p:cNvSpPr/>
          <p:nvPr/>
        </p:nvSpPr>
        <p:spPr>
          <a:xfrm>
            <a:off x="91440" y="480060"/>
            <a:ext cx="320100" cy="240000"/>
          </a:xfrm>
          <a:prstGeom prst="rect">
            <a:avLst/>
          </a:prstGeom>
          <a:solidFill>
            <a:srgbClr val="B28B69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6181725" y="68580"/>
            <a:ext cx="2871000" cy="651600"/>
          </a:xfrm>
          <a:prstGeom prst="rect">
            <a:avLst/>
          </a:prstGeom>
          <a:solidFill>
            <a:srgbClr val="24354A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6892744" y="146027"/>
            <a:ext cx="2072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Miami/South Florida</a:t>
            </a:r>
            <a:endParaRPr sz="2000" b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6714159" y="457651"/>
            <a:ext cx="22788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17150" rIns="34275" bIns="171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WEATHER FORECAST OFFICE</a:t>
            </a:r>
            <a:endParaRPr sz="500"/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56535" y="120015"/>
            <a:ext cx="5486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/>
          <p:nvPr/>
        </p:nvSpPr>
        <p:spPr>
          <a:xfrm>
            <a:off x="91441" y="4869180"/>
            <a:ext cx="89610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0" rIns="13715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 i="0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Valid For South Florida and Adjacent Gulf and Atlantic Waters</a:t>
            </a:r>
            <a:endParaRPr sz="800" b="0" i="0">
              <a:solidFill>
                <a:schemeClr val="dk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">
  <p:cSld name="1_Title">
    <p:bg>
      <p:bgPr>
        <a:solidFill>
          <a:srgbClr val="DBE2ED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/>
          <p:nvPr/>
        </p:nvSpPr>
        <p:spPr>
          <a:xfrm>
            <a:off x="135255" y="4365522"/>
            <a:ext cx="89154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4354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As a reminder, information contained within these briefings are for planning and decision-making, and should NOT be shared beyond your agency, released to the public or posted on social media</a:t>
            </a:r>
            <a:endParaRPr sz="5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4354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Shareable social media graphics are available via: NWSMiami on Facebook and Twitter</a:t>
            </a:r>
            <a:endParaRPr sz="500"/>
          </a:p>
        </p:txBody>
      </p:sp>
      <p:sp>
        <p:nvSpPr>
          <p:cNvPr id="110" name="Google Shape;110;p17"/>
          <p:cNvSpPr txBox="1"/>
          <p:nvPr/>
        </p:nvSpPr>
        <p:spPr>
          <a:xfrm>
            <a:off x="340353" y="3243047"/>
            <a:ext cx="84651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Any Additional Questions or Concerns, Please Contact NWS Miami</a:t>
            </a:r>
            <a:endParaRPr sz="5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Phone: (305) 229 – 4525			E-Mail: sr-mfl.ops@noaa.gov</a:t>
            </a:r>
            <a:endParaRPr sz="5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Web: weather.gov/Miami			Social Media: @NWSMiami</a:t>
            </a:r>
            <a:endParaRPr sz="200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1" name="Google Shape;111;p17"/>
          <p:cNvSpPr/>
          <p:nvPr/>
        </p:nvSpPr>
        <p:spPr>
          <a:xfrm rot="5400000">
            <a:off x="4173427" y="-201299"/>
            <a:ext cx="792000" cy="1194600"/>
          </a:xfrm>
          <a:prstGeom prst="flowChartDelay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49720" y="46317"/>
            <a:ext cx="639336" cy="6393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Google Shape;113;p17"/>
          <p:cNvGrpSpPr/>
          <p:nvPr/>
        </p:nvGrpSpPr>
        <p:grpSpPr>
          <a:xfrm>
            <a:off x="91440" y="4855464"/>
            <a:ext cx="8961075" cy="240030"/>
            <a:chOff x="243840" y="12947904"/>
            <a:chExt cx="23896200" cy="640080"/>
          </a:xfrm>
        </p:grpSpPr>
        <p:sp>
          <p:nvSpPr>
            <p:cNvPr id="114" name="Google Shape;114;p17"/>
            <p:cNvSpPr/>
            <p:nvPr/>
          </p:nvSpPr>
          <p:spPr>
            <a:xfrm>
              <a:off x="243840" y="12993624"/>
              <a:ext cx="23896200" cy="548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37150" tIns="0" rIns="137150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www.weather.gov/miami</a:t>
              </a:r>
              <a:endParaRPr sz="500"/>
            </a:p>
          </p:txBody>
        </p:sp>
        <p:pic>
          <p:nvPicPr>
            <p:cNvPr id="115" name="Google Shape;115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60680" y="13060924"/>
              <a:ext cx="487680" cy="36576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16" name="Google Shape;116;p17"/>
            <p:cNvSpPr/>
            <p:nvPr/>
          </p:nvSpPr>
          <p:spPr>
            <a:xfrm>
              <a:off x="1551888" y="12971639"/>
              <a:ext cx="17235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17150" rIns="34275" bIns="1715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NWS Miami</a:t>
              </a:r>
              <a:endParaRPr sz="500"/>
            </a:p>
          </p:txBody>
        </p:sp>
        <p:pic>
          <p:nvPicPr>
            <p:cNvPr id="117" name="Google Shape;117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24560" y="12947904"/>
              <a:ext cx="724603" cy="64008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 Blue">
  <p:cSld name="1_Dk Blue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/>
          <p:nvPr/>
        </p:nvSpPr>
        <p:spPr>
          <a:xfrm>
            <a:off x="410810" y="0"/>
            <a:ext cx="8730900" cy="3200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0"/>
          <p:cNvSpPr>
            <a:spLocks noGrp="1"/>
          </p:cNvSpPr>
          <p:nvPr>
            <p:ph type="pic" idx="2"/>
          </p:nvPr>
        </p:nvSpPr>
        <p:spPr>
          <a:xfrm>
            <a:off x="412576" y="3200400"/>
            <a:ext cx="8729100" cy="1943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body" idx="1"/>
          </p:nvPr>
        </p:nvSpPr>
        <p:spPr>
          <a:xfrm>
            <a:off x="780334" y="1943099"/>
            <a:ext cx="13716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6F5F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7336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7336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7336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7336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3"/>
          </p:nvPr>
        </p:nvSpPr>
        <p:spPr>
          <a:xfrm>
            <a:off x="780334" y="2800350"/>
            <a:ext cx="12954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6F5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7336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7336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7336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7336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4"/>
          </p:nvPr>
        </p:nvSpPr>
        <p:spPr>
          <a:xfrm>
            <a:off x="2514600" y="576559"/>
            <a:ext cx="60960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body" idx="5"/>
          </p:nvPr>
        </p:nvSpPr>
        <p:spPr>
          <a:xfrm>
            <a:off x="2515037" y="1696640"/>
            <a:ext cx="6092400" cy="7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body" idx="6"/>
          </p:nvPr>
        </p:nvSpPr>
        <p:spPr>
          <a:xfrm>
            <a:off x="2514600" y="2483428"/>
            <a:ext cx="60960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4ED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58" name="Google Shape;158;p20"/>
          <p:cNvCxnSpPr/>
          <p:nvPr/>
        </p:nvCxnSpPr>
        <p:spPr>
          <a:xfrm>
            <a:off x="2285999" y="457200"/>
            <a:ext cx="0" cy="2604900"/>
          </a:xfrm>
          <a:prstGeom prst="straightConnector1">
            <a:avLst/>
          </a:prstGeom>
          <a:noFill/>
          <a:ln w="12700" cap="flat" cmpd="sng">
            <a:solidFill>
              <a:srgbClr val="3687F3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9" name="Google Shape;159;p20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400050"/>
            <a:ext cx="1321602" cy="16004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" name="Google Shape;160;p20"/>
          <p:cNvGrpSpPr/>
          <p:nvPr/>
        </p:nvGrpSpPr>
        <p:grpSpPr>
          <a:xfrm>
            <a:off x="-30388" y="0"/>
            <a:ext cx="472440" cy="5143500"/>
            <a:chOff x="-15240" y="0"/>
            <a:chExt cx="472440" cy="6858000"/>
          </a:xfrm>
        </p:grpSpPr>
        <p:sp>
          <p:nvSpPr>
            <p:cNvPr id="161" name="Google Shape;161;p20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0"/>
            <p:cNvSpPr/>
            <p:nvPr/>
          </p:nvSpPr>
          <p:spPr>
            <a:xfrm>
              <a:off x="16002" y="1386"/>
              <a:ext cx="410100" cy="1069800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3" name="Google Shape;163;p20" descr="C:\Users\jacqui.fenner\Desktop\PTT templates\images\noaa icons\noaa_icons-04.png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20" descr="C:\Users\jacqui.fenner\Desktop\PTT templates\images\noaa icons\noaa_icons-05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20" descr="C:\Users\jacqui.fenner\Desktop\PTT templates\images\noaa icons\noaa_icons-06.png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20" descr="C:\Users\jacqui.fenner\Desktop\PTT templates\images\noaa icons\noaa_icons-07.png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20" descr="C:\Users\jacqui.fenner\Desktop\PTT templates\images\noaa icons\noaa_icons-08.png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20" descr="C:\Users\jacqui.fenner\Desktop\PTT templates\images\noaa icons\noaa_icons-10.png">
              <a:hlinkClick r:id="rId14"/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9" name="Google Shape;169;p20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170" name="Google Shape;170;p20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171" name="Google Shape;171;p20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2" name="Google Shape;172;p20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3" name="Google Shape;173;p20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4" name="Google Shape;174;p20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5" name="Google Shape;175;p20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6" name="Google Shape;176;p20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77" name="Google Shape;177;p20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, Small Pic">
  <p:cSld name="2 Column, Small Pic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>
            <a:spLocks noGrp="1"/>
          </p:cNvSpPr>
          <p:nvPr>
            <p:ph type="title"/>
          </p:nvPr>
        </p:nvSpPr>
        <p:spPr>
          <a:xfrm>
            <a:off x="467960" y="23218"/>
            <a:ext cx="74004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2"/>
          <p:cNvSpPr>
            <a:spLocks noGrp="1"/>
          </p:cNvSpPr>
          <p:nvPr>
            <p:ph type="pic" idx="2"/>
          </p:nvPr>
        </p:nvSpPr>
        <p:spPr>
          <a:xfrm>
            <a:off x="4953000" y="914400"/>
            <a:ext cx="3733800" cy="1485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body" idx="1"/>
          </p:nvPr>
        </p:nvSpPr>
        <p:spPr>
          <a:xfrm>
            <a:off x="752888" y="914400"/>
            <a:ext cx="37428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22"/>
          <p:cNvSpPr txBox="1">
            <a:spLocks noGrp="1"/>
          </p:cNvSpPr>
          <p:nvPr>
            <p:ph type="body" idx="3"/>
          </p:nvPr>
        </p:nvSpPr>
        <p:spPr>
          <a:xfrm>
            <a:off x="4953000" y="2571750"/>
            <a:ext cx="37428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" type="obj">
  <p:cSld name="OBJEC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>
            <a:spLocks noGrp="1"/>
          </p:cNvSpPr>
          <p:nvPr>
            <p:ph type="title"/>
          </p:nvPr>
        </p:nvSpPr>
        <p:spPr>
          <a:xfrm>
            <a:off x="467960" y="23218"/>
            <a:ext cx="74004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3"/>
          <p:cNvSpPr txBox="1">
            <a:spLocks noGrp="1"/>
          </p:cNvSpPr>
          <p:nvPr>
            <p:ph type="body" idx="1"/>
          </p:nvPr>
        </p:nvSpPr>
        <p:spPr>
          <a:xfrm>
            <a:off x="752888" y="914400"/>
            <a:ext cx="79338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Tall Pic Right">
  <p:cSld name="1 Column, Tall Pic Righ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>
            <a:spLocks noGrp="1"/>
          </p:cNvSpPr>
          <p:nvPr>
            <p:ph type="title"/>
          </p:nvPr>
        </p:nvSpPr>
        <p:spPr>
          <a:xfrm>
            <a:off x="467960" y="23218"/>
            <a:ext cx="74004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4"/>
          <p:cNvSpPr>
            <a:spLocks noGrp="1"/>
          </p:cNvSpPr>
          <p:nvPr>
            <p:ph type="pic" idx="2"/>
          </p:nvPr>
        </p:nvSpPr>
        <p:spPr>
          <a:xfrm>
            <a:off x="6096000" y="914400"/>
            <a:ext cx="2590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24"/>
          <p:cNvSpPr txBox="1">
            <a:spLocks noGrp="1"/>
          </p:cNvSpPr>
          <p:nvPr>
            <p:ph type="body" idx="1"/>
          </p:nvPr>
        </p:nvSpPr>
        <p:spPr>
          <a:xfrm>
            <a:off x="752888" y="914400"/>
            <a:ext cx="51906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Tall Pic Left">
  <p:cSld name="1 Column, Tall Pic Lef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>
            <a:spLocks noGrp="1"/>
          </p:cNvSpPr>
          <p:nvPr>
            <p:ph type="title"/>
          </p:nvPr>
        </p:nvSpPr>
        <p:spPr>
          <a:xfrm>
            <a:off x="467960" y="23218"/>
            <a:ext cx="74004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5"/>
          <p:cNvSpPr>
            <a:spLocks noGrp="1"/>
          </p:cNvSpPr>
          <p:nvPr>
            <p:ph type="pic" idx="2"/>
          </p:nvPr>
        </p:nvSpPr>
        <p:spPr>
          <a:xfrm>
            <a:off x="762000" y="914400"/>
            <a:ext cx="2590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Google Shape;198;p25"/>
          <p:cNvSpPr txBox="1">
            <a:spLocks noGrp="1"/>
          </p:cNvSpPr>
          <p:nvPr>
            <p:ph type="body" idx="1"/>
          </p:nvPr>
        </p:nvSpPr>
        <p:spPr>
          <a:xfrm>
            <a:off x="3505200" y="914400"/>
            <a:ext cx="51906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Wide Pic Top">
  <p:cSld name="1 Column, Wide Pic Top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>
            <a:spLocks noGrp="1"/>
          </p:cNvSpPr>
          <p:nvPr>
            <p:ph type="pic" idx="2"/>
          </p:nvPr>
        </p:nvSpPr>
        <p:spPr>
          <a:xfrm>
            <a:off x="762000" y="914400"/>
            <a:ext cx="7921800" cy="1314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body" idx="1"/>
          </p:nvPr>
        </p:nvSpPr>
        <p:spPr>
          <a:xfrm>
            <a:off x="752888" y="2343150"/>
            <a:ext cx="7933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Wide Pic Bottom">
  <p:cSld name="1 Column, Wide Pic Bottom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>
            <a:spLocks noGrp="1"/>
          </p:cNvSpPr>
          <p:nvPr>
            <p:ph type="pic" idx="2"/>
          </p:nvPr>
        </p:nvSpPr>
        <p:spPr>
          <a:xfrm>
            <a:off x="762000" y="3314700"/>
            <a:ext cx="7921800" cy="1314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Google Shape;205;p27"/>
          <p:cNvSpPr txBox="1">
            <a:spLocks noGrp="1"/>
          </p:cNvSpPr>
          <p:nvPr>
            <p:ph type="body" idx="1"/>
          </p:nvPr>
        </p:nvSpPr>
        <p:spPr>
          <a:xfrm>
            <a:off x="752888" y="914400"/>
            <a:ext cx="7933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27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>
  <p:cSld name="2 Column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>
            <a:spLocks noGrp="1"/>
          </p:cNvSpPr>
          <p:nvPr>
            <p:ph type="title"/>
          </p:nvPr>
        </p:nvSpPr>
        <p:spPr>
          <a:xfrm>
            <a:off x="467960" y="23218"/>
            <a:ext cx="74004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body" idx="1"/>
          </p:nvPr>
        </p:nvSpPr>
        <p:spPr>
          <a:xfrm>
            <a:off x="762000" y="914400"/>
            <a:ext cx="37428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body" idx="2"/>
          </p:nvPr>
        </p:nvSpPr>
        <p:spPr>
          <a:xfrm>
            <a:off x="4953000" y="914400"/>
            <a:ext cx="37428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, 2 Pic">
  <p:cSld name="2 Column, 2 Pic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>
            <a:spLocks noGrp="1"/>
          </p:cNvSpPr>
          <p:nvPr>
            <p:ph type="title"/>
          </p:nvPr>
        </p:nvSpPr>
        <p:spPr>
          <a:xfrm>
            <a:off x="467960" y="23218"/>
            <a:ext cx="74004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9"/>
          <p:cNvSpPr>
            <a:spLocks noGrp="1"/>
          </p:cNvSpPr>
          <p:nvPr>
            <p:ph type="pic" idx="2"/>
          </p:nvPr>
        </p:nvSpPr>
        <p:spPr>
          <a:xfrm>
            <a:off x="762001" y="914400"/>
            <a:ext cx="3733800" cy="1200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29"/>
          <p:cNvSpPr>
            <a:spLocks noGrp="1"/>
          </p:cNvSpPr>
          <p:nvPr>
            <p:ph type="pic" idx="3"/>
          </p:nvPr>
        </p:nvSpPr>
        <p:spPr>
          <a:xfrm>
            <a:off x="4953000" y="914400"/>
            <a:ext cx="3733800" cy="1200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body" idx="1"/>
          </p:nvPr>
        </p:nvSpPr>
        <p:spPr>
          <a:xfrm>
            <a:off x="752888" y="2286000"/>
            <a:ext cx="3742800" cy="23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body" idx="4"/>
          </p:nvPr>
        </p:nvSpPr>
        <p:spPr>
          <a:xfrm>
            <a:off x="4953000" y="2286000"/>
            <a:ext cx="3742800" cy="23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>
            <a:spLocks noGrp="1"/>
          </p:cNvSpPr>
          <p:nvPr>
            <p:ph type="title"/>
          </p:nvPr>
        </p:nvSpPr>
        <p:spPr>
          <a:xfrm>
            <a:off x="467960" y="23218"/>
            <a:ext cx="74004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0"/>
          <p:cNvSpPr txBox="1">
            <a:spLocks noGrp="1"/>
          </p:cNvSpPr>
          <p:nvPr>
            <p:ph type="body" idx="1"/>
          </p:nvPr>
        </p:nvSpPr>
        <p:spPr>
          <a:xfrm>
            <a:off x="752888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30"/>
          <p:cNvSpPr txBox="1">
            <a:spLocks noGrp="1"/>
          </p:cNvSpPr>
          <p:nvPr>
            <p:ph type="body" idx="2"/>
          </p:nvPr>
        </p:nvSpPr>
        <p:spPr>
          <a:xfrm>
            <a:off x="6248400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30"/>
          <p:cNvSpPr txBox="1">
            <a:spLocks noGrp="1"/>
          </p:cNvSpPr>
          <p:nvPr>
            <p:ph type="body" idx="3"/>
          </p:nvPr>
        </p:nvSpPr>
        <p:spPr>
          <a:xfrm>
            <a:off x="3500644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, 3 Pic">
  <p:cSld name="3 Column, 3 Pic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>
            <a:spLocks noGrp="1"/>
          </p:cNvSpPr>
          <p:nvPr>
            <p:ph type="title"/>
          </p:nvPr>
        </p:nvSpPr>
        <p:spPr>
          <a:xfrm>
            <a:off x="467960" y="23218"/>
            <a:ext cx="74004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1"/>
          <p:cNvSpPr>
            <a:spLocks noGrp="1"/>
          </p:cNvSpPr>
          <p:nvPr>
            <p:ph type="pic" idx="2"/>
          </p:nvPr>
        </p:nvSpPr>
        <p:spPr>
          <a:xfrm>
            <a:off x="762000" y="914400"/>
            <a:ext cx="2435400" cy="1200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Google Shape;225;p31"/>
          <p:cNvSpPr>
            <a:spLocks noGrp="1"/>
          </p:cNvSpPr>
          <p:nvPr>
            <p:ph type="pic" idx="3"/>
          </p:nvPr>
        </p:nvSpPr>
        <p:spPr>
          <a:xfrm>
            <a:off x="3508162" y="914400"/>
            <a:ext cx="2435400" cy="1200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Google Shape;226;p31"/>
          <p:cNvSpPr>
            <a:spLocks noGrp="1"/>
          </p:cNvSpPr>
          <p:nvPr>
            <p:ph type="pic" idx="4"/>
          </p:nvPr>
        </p:nvSpPr>
        <p:spPr>
          <a:xfrm>
            <a:off x="6251362" y="914400"/>
            <a:ext cx="2435400" cy="1200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31"/>
          <p:cNvSpPr txBox="1">
            <a:spLocks noGrp="1"/>
          </p:cNvSpPr>
          <p:nvPr>
            <p:ph type="body" idx="1"/>
          </p:nvPr>
        </p:nvSpPr>
        <p:spPr>
          <a:xfrm>
            <a:off x="752888" y="2286000"/>
            <a:ext cx="2447400" cy="23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31"/>
          <p:cNvSpPr txBox="1">
            <a:spLocks noGrp="1"/>
          </p:cNvSpPr>
          <p:nvPr>
            <p:ph type="body" idx="5"/>
          </p:nvPr>
        </p:nvSpPr>
        <p:spPr>
          <a:xfrm>
            <a:off x="6248400" y="2286000"/>
            <a:ext cx="2447400" cy="23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31"/>
          <p:cNvSpPr txBox="1">
            <a:spLocks noGrp="1"/>
          </p:cNvSpPr>
          <p:nvPr>
            <p:ph type="body" idx="6"/>
          </p:nvPr>
        </p:nvSpPr>
        <p:spPr>
          <a:xfrm>
            <a:off x="3500644" y="2286000"/>
            <a:ext cx="2447400" cy="23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Lg Pic">
  <p:cSld name="1 Lg Pic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 txBox="1">
            <a:spLocks noGrp="1"/>
          </p:cNvSpPr>
          <p:nvPr>
            <p:ph type="title"/>
          </p:nvPr>
        </p:nvSpPr>
        <p:spPr>
          <a:xfrm>
            <a:off x="467960" y="23218"/>
            <a:ext cx="74004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2"/>
          <p:cNvSpPr>
            <a:spLocks noGrp="1"/>
          </p:cNvSpPr>
          <p:nvPr>
            <p:ph type="pic" idx="2"/>
          </p:nvPr>
        </p:nvSpPr>
        <p:spPr>
          <a:xfrm>
            <a:off x="762000" y="914400"/>
            <a:ext cx="7924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 Blue">
  <p:cSld name="Dk Blu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3"/>
          <p:cNvSpPr/>
          <p:nvPr/>
        </p:nvSpPr>
        <p:spPr>
          <a:xfrm>
            <a:off x="410810" y="0"/>
            <a:ext cx="8730900" cy="3200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3"/>
          <p:cNvSpPr>
            <a:spLocks noGrp="1"/>
          </p:cNvSpPr>
          <p:nvPr>
            <p:ph type="pic" idx="2"/>
          </p:nvPr>
        </p:nvSpPr>
        <p:spPr>
          <a:xfrm>
            <a:off x="412576" y="3200400"/>
            <a:ext cx="8729100" cy="1943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Google Shape;236;p33"/>
          <p:cNvSpPr txBox="1">
            <a:spLocks noGrp="1"/>
          </p:cNvSpPr>
          <p:nvPr>
            <p:ph type="body" idx="1"/>
          </p:nvPr>
        </p:nvSpPr>
        <p:spPr>
          <a:xfrm>
            <a:off x="780334" y="1943099"/>
            <a:ext cx="13716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360"/>
              </a:spcBef>
              <a:spcAft>
                <a:spcPts val="0"/>
              </a:spcAft>
              <a:buClr>
                <a:srgbClr val="D6F5FF"/>
              </a:buClr>
              <a:buSzPts val="1800"/>
              <a:buNone/>
              <a:defRPr sz="1800" b="1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sz="1800" b="1"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sz="1800" b="1"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sz="1800" b="1"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sz="1800" b="1"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33"/>
          <p:cNvSpPr txBox="1">
            <a:spLocks noGrp="1"/>
          </p:cNvSpPr>
          <p:nvPr>
            <p:ph type="body" idx="3"/>
          </p:nvPr>
        </p:nvSpPr>
        <p:spPr>
          <a:xfrm>
            <a:off x="780334" y="2800350"/>
            <a:ext cx="12954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Clr>
                <a:srgbClr val="D6F5FF"/>
              </a:buClr>
              <a:buSzPts val="1600"/>
              <a:buNone/>
              <a:defRPr sz="1600" b="0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sz="1800" b="1"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sz="1800" b="1"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sz="1800" b="1"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sz="1800" b="1"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33"/>
          <p:cNvSpPr txBox="1">
            <a:spLocks noGrp="1"/>
          </p:cNvSpPr>
          <p:nvPr>
            <p:ph type="body" idx="4"/>
          </p:nvPr>
        </p:nvSpPr>
        <p:spPr>
          <a:xfrm>
            <a:off x="2514600" y="576559"/>
            <a:ext cx="60960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="1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33"/>
          <p:cNvSpPr txBox="1">
            <a:spLocks noGrp="1"/>
          </p:cNvSpPr>
          <p:nvPr>
            <p:ph type="body" idx="5"/>
          </p:nvPr>
        </p:nvSpPr>
        <p:spPr>
          <a:xfrm>
            <a:off x="2515037" y="1696640"/>
            <a:ext cx="6092400" cy="7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2800"/>
              <a:buNone/>
              <a:defRPr sz="2800" b="0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33"/>
          <p:cNvSpPr txBox="1">
            <a:spLocks noGrp="1"/>
          </p:cNvSpPr>
          <p:nvPr>
            <p:ph type="body" idx="6"/>
          </p:nvPr>
        </p:nvSpPr>
        <p:spPr>
          <a:xfrm>
            <a:off x="2514600" y="2483428"/>
            <a:ext cx="60960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360"/>
              </a:spcBef>
              <a:spcAft>
                <a:spcPts val="0"/>
              </a:spcAft>
              <a:buClr>
                <a:srgbClr val="C4EDFF"/>
              </a:buClr>
              <a:buSzPts val="1800"/>
              <a:buNone/>
              <a:defRPr sz="1800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41" name="Google Shape;241;p33"/>
          <p:cNvCxnSpPr/>
          <p:nvPr/>
        </p:nvCxnSpPr>
        <p:spPr>
          <a:xfrm>
            <a:off x="2285999" y="457200"/>
            <a:ext cx="0" cy="2604900"/>
          </a:xfrm>
          <a:prstGeom prst="straightConnector1">
            <a:avLst/>
          </a:prstGeom>
          <a:noFill/>
          <a:ln w="12700" cap="flat" cmpd="sng">
            <a:solidFill>
              <a:srgbClr val="3687F3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2" name="Google Shape;242;p33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400050"/>
            <a:ext cx="1321602" cy="16004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3" name="Google Shape;243;p33"/>
          <p:cNvGrpSpPr/>
          <p:nvPr/>
        </p:nvGrpSpPr>
        <p:grpSpPr>
          <a:xfrm>
            <a:off x="-30388" y="0"/>
            <a:ext cx="472440" cy="5143500"/>
            <a:chOff x="-15240" y="0"/>
            <a:chExt cx="472440" cy="6858000"/>
          </a:xfrm>
        </p:grpSpPr>
        <p:sp>
          <p:nvSpPr>
            <p:cNvPr id="244" name="Google Shape;244;p33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3"/>
            <p:cNvSpPr/>
            <p:nvPr/>
          </p:nvSpPr>
          <p:spPr>
            <a:xfrm>
              <a:off x="16002" y="10264"/>
              <a:ext cx="410100" cy="1069800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6" name="Google Shape;246;p33" descr="C:\Users\jacqui.fenner\Desktop\PTT templates\images\noaa icons\noaa_icons-04.png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33" descr="C:\Users\jacqui.fenner\Desktop\PTT templates\images\noaa icons\noaa_icons-05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33" descr="C:\Users\jacqui.fenner\Desktop\PTT templates\images\noaa icons\noaa_icons-06.png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" name="Google Shape;249;p33" descr="C:\Users\jacqui.fenner\Desktop\PTT templates\images\noaa icons\noaa_icons-07.png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33" descr="C:\Users\jacqui.fenner\Desktop\PTT templates\images\noaa icons\noaa_icons-08.png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p33" descr="C:\Users\jacqui.fenner\Desktop\PTT templates\images\noaa icons\noaa_icons-10.png">
              <a:hlinkClick r:id="rId14"/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2" name="Google Shape;252;p33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253" name="Google Shape;253;p33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254" name="Google Shape;254;p33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55" name="Google Shape;255;p33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56" name="Google Shape;256;p33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57" name="Google Shape;257;p33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58" name="Google Shape;258;p33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59" name="Google Shape;259;p33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260" name="Google Shape;260;p33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6"/>
          <p:cNvSpPr txBox="1">
            <a:spLocks noGrp="1"/>
          </p:cNvSpPr>
          <p:nvPr>
            <p:ph type="title"/>
          </p:nvPr>
        </p:nvSpPr>
        <p:spPr>
          <a:xfrm>
            <a:off x="-2" y="111289"/>
            <a:ext cx="9144000" cy="548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 Medium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89" name="Google Shape;289;p36"/>
          <p:cNvCxnSpPr/>
          <p:nvPr/>
        </p:nvCxnSpPr>
        <p:spPr>
          <a:xfrm>
            <a:off x="-1" y="954360"/>
            <a:ext cx="9144000" cy="1500"/>
          </a:xfrm>
          <a:prstGeom prst="straightConnector1">
            <a:avLst/>
          </a:prstGeom>
          <a:noFill/>
          <a:ln w="50800" cap="flat" cmpd="sng">
            <a:solidFill>
              <a:srgbClr val="85652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0" name="Google Shape;290;p36"/>
          <p:cNvSpPr txBox="1">
            <a:spLocks noGrp="1"/>
          </p:cNvSpPr>
          <p:nvPr>
            <p:ph type="body" idx="1"/>
          </p:nvPr>
        </p:nvSpPr>
        <p:spPr>
          <a:xfrm>
            <a:off x="3910090" y="1203160"/>
            <a:ext cx="4776600" cy="3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60"/>
              <a:buNone/>
              <a:defRPr sz="3200"/>
            </a:lvl1pPr>
            <a:lvl2pPr marL="914400" lvl="1" indent="-39751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354A"/>
              </a:buClr>
              <a:buSzPts val="2660"/>
              <a:buChar char="•"/>
              <a:defRPr sz="2800"/>
            </a:lvl2pPr>
            <a:lvl3pPr marL="1371600" lvl="2" indent="-3733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8583B"/>
              </a:buClr>
              <a:buSzPts val="228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91" name="Google Shape;291;p36"/>
          <p:cNvSpPr txBox="1">
            <a:spLocks noGrp="1"/>
          </p:cNvSpPr>
          <p:nvPr>
            <p:ph type="body" idx="2"/>
          </p:nvPr>
        </p:nvSpPr>
        <p:spPr>
          <a:xfrm>
            <a:off x="464693" y="1208581"/>
            <a:ext cx="31779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862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  <a:defRPr sz="2400"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354A"/>
              </a:buClr>
              <a:buSzPts val="1900"/>
              <a:buChar char="•"/>
              <a:defRPr sz="2000"/>
            </a:lvl2pPr>
            <a:lvl3pPr marL="1371600" lvl="2" indent="-3251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2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36"/>
          <p:cNvSpPr/>
          <p:nvPr/>
        </p:nvSpPr>
        <p:spPr>
          <a:xfrm>
            <a:off x="0" y="4929892"/>
            <a:ext cx="9144000" cy="21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3" name="Google Shape;293;p36"/>
          <p:cNvCxnSpPr/>
          <p:nvPr/>
        </p:nvCxnSpPr>
        <p:spPr>
          <a:xfrm>
            <a:off x="0" y="4637583"/>
            <a:ext cx="22935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4" name="Google Shape;294;p36"/>
          <p:cNvCxnSpPr/>
          <p:nvPr/>
        </p:nvCxnSpPr>
        <p:spPr>
          <a:xfrm rot="10800000">
            <a:off x="464785" y="2923082"/>
            <a:ext cx="9900" cy="1714500"/>
          </a:xfrm>
          <a:prstGeom prst="straightConnector1">
            <a:avLst/>
          </a:prstGeom>
          <a:noFill/>
          <a:ln w="25400" cap="flat" cmpd="sng">
            <a:solidFill>
              <a:srgbClr val="674F2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5" name="Google Shape;295;p36"/>
          <p:cNvCxnSpPr/>
          <p:nvPr/>
        </p:nvCxnSpPr>
        <p:spPr>
          <a:xfrm rot="10800000">
            <a:off x="3646389" y="1207125"/>
            <a:ext cx="3900" cy="67800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6" name="Google Shape;296;p36"/>
          <p:cNvCxnSpPr/>
          <p:nvPr/>
        </p:nvCxnSpPr>
        <p:spPr>
          <a:xfrm flipH="1">
            <a:off x="1820232" y="1206932"/>
            <a:ext cx="1822500" cy="150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97" name="Google Shape;29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440" y="4950153"/>
            <a:ext cx="17145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23960" y="4950153"/>
            <a:ext cx="171450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6"/>
          <p:cNvSpPr txBox="1">
            <a:spLocks noGrp="1"/>
          </p:cNvSpPr>
          <p:nvPr>
            <p:ph type="subTitle" idx="3"/>
          </p:nvPr>
        </p:nvSpPr>
        <p:spPr>
          <a:xfrm>
            <a:off x="-2" y="659929"/>
            <a:ext cx="9144000" cy="274200"/>
          </a:xfrm>
          <a:prstGeom prst="rect">
            <a:avLst/>
          </a:prstGeom>
          <a:solidFill>
            <a:srgbClr val="CCDA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354A"/>
              </a:buClr>
              <a:buSzPts val="19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8583B"/>
              </a:buClr>
              <a:buSzPts val="171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hyperlink" Target="http://www.noaa.gov/research" TargetMode="External"/><Relationship Id="rId26" Type="http://schemas.openxmlformats.org/officeDocument/2006/relationships/hyperlink" Target="http://www.noaa.gov/weather" TargetMode="External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5.png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17.xml"/><Relationship Id="rId16" Type="http://schemas.openxmlformats.org/officeDocument/2006/relationships/hyperlink" Target="http://www.noaa.gov/marine-aviation" TargetMode="External"/><Relationship Id="rId20" Type="http://schemas.openxmlformats.org/officeDocument/2006/relationships/hyperlink" Target="http://www.noaa.gov/satellites" TargetMode="External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hyperlink" Target="http://www.noaa.gov/oceans-coasts" TargetMode="Externa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23" Type="http://schemas.openxmlformats.org/officeDocument/2006/relationships/image" Target="../media/image8.png"/><Relationship Id="rId28" Type="http://schemas.openxmlformats.org/officeDocument/2006/relationships/hyperlink" Target="https://www.commerce.gov/" TargetMode="Externa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6.png"/><Relationship Id="rId31" Type="http://schemas.openxmlformats.org/officeDocument/2006/relationships/image" Target="../media/image12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hyperlink" Target="http://www.noaa.gov/fisheries" TargetMode="External"/><Relationship Id="rId27" Type="http://schemas.openxmlformats.org/officeDocument/2006/relationships/image" Target="../media/image10.png"/><Relationship Id="rId30" Type="http://schemas.openxmlformats.org/officeDocument/2006/relationships/hyperlink" Target="http://www.noaa.gov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9"/>
          <p:cNvGrpSpPr/>
          <p:nvPr/>
        </p:nvGrpSpPr>
        <p:grpSpPr>
          <a:xfrm>
            <a:off x="-30388" y="-5624"/>
            <a:ext cx="472440" cy="5149124"/>
            <a:chOff x="-15240" y="-7498"/>
            <a:chExt cx="472440" cy="6865498"/>
          </a:xfrm>
        </p:grpSpPr>
        <p:sp>
          <p:nvSpPr>
            <p:cNvPr id="127" name="Google Shape;127;p19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16002" y="-7498"/>
              <a:ext cx="410100" cy="1069800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9" name="Google Shape;129;p19" descr="C:\Users\jacqui.fenner\Desktop\PTT templates\images\noaa icons\noaa_icons-04.png">
              <a:hlinkClick r:id="rId16"/>
            </p:cNvPr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9" descr="C:\Users\jacqui.fenner\Desktop\PTT templates\images\noaa icons\noaa_icons-05.png">
              <a:hlinkClick r:id="rId18"/>
            </p:cNvPr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19" descr="C:\Users\jacqui.fenner\Desktop\PTT templates\images\noaa icons\noaa_icons-06.png">
              <a:hlinkClick r:id="rId20"/>
            </p:cNvPr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19" descr="C:\Users\jacqui.fenner\Desktop\PTT templates\images\noaa icons\noaa_icons-07.png">
              <a:hlinkClick r:id="rId22"/>
            </p:cNvPr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19" descr="C:\Users\jacqui.fenner\Desktop\PTT templates\images\noaa icons\noaa_icons-08.png">
              <a:hlinkClick r:id="rId24"/>
            </p:cNvPr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19" descr="C:\Users\jacqui.fenner\Desktop\PTT templates\images\noaa icons\noaa_icons-10.png">
              <a:hlinkClick r:id="rId26"/>
            </p:cNvPr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5" name="Google Shape;135;p19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136" name="Google Shape;136;p19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137" name="Google Shape;137;p19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8" name="Google Shape;138;p19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9" name="Google Shape;139;p19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0" name="Google Shape;140;p19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1" name="Google Shape;141;p19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2" name="Google Shape;142;p19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43" name="Google Shape;143;p19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144" name="Google Shape;144;p19"/>
          <p:cNvSpPr/>
          <p:nvPr/>
        </p:nvSpPr>
        <p:spPr>
          <a:xfrm>
            <a:off x="0" y="4800601"/>
            <a:ext cx="9144000" cy="3429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467960" y="23218"/>
            <a:ext cx="74004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1"/>
          </p:nvPr>
        </p:nvSpPr>
        <p:spPr>
          <a:xfrm>
            <a:off x="752888" y="914400"/>
            <a:ext cx="79338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7" name="Google Shape;147;p19" descr="G:\STALL\ST Comms\Templates &amp; Resources\Logos\Other Emblems\DOC Logo\DOC Color.png">
            <a:hlinkClick r:id="rId28"/>
          </p:cNvPr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228600" y="4832593"/>
            <a:ext cx="278916" cy="278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>
            <a:hlinkClick r:id="rId30"/>
          </p:cNvPr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639827" y="4836939"/>
            <a:ext cx="270224" cy="27022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 txBox="1"/>
          <p:nvPr/>
        </p:nvSpPr>
        <p:spPr>
          <a:xfrm>
            <a:off x="1447800" y="4913784"/>
            <a:ext cx="72390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596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National Weather Service</a:t>
            </a:r>
            <a:r>
              <a:rPr lang="en" sz="1000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  //  </a:t>
            </a:r>
            <a:r>
              <a:rPr lang="en" sz="100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Miami-South Florida</a:t>
            </a:r>
            <a:r>
              <a:rPr lang="en" sz="1000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  //  </a:t>
            </a:r>
            <a:fld id="{00000000-1234-1234-1234-123412341234}" type="slidenum">
              <a:rPr lang="en" sz="1000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000" b="0" i="0" u="none" strike="noStrike" cap="non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8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8"/>
          <p:cNvSpPr txBox="1">
            <a:spLocks noGrp="1"/>
          </p:cNvSpPr>
          <p:nvPr>
            <p:ph type="title"/>
          </p:nvPr>
        </p:nvSpPr>
        <p:spPr>
          <a:xfrm>
            <a:off x="-2" y="111289"/>
            <a:ext cx="9144000" cy="5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 Medium"/>
              <a:buNone/>
            </a:pPr>
            <a:r>
              <a:rPr lang="en">
                <a:solidFill>
                  <a:schemeClr val="lt1"/>
                </a:solidFill>
              </a:rPr>
              <a:t>Marine Weather Warning - MWW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54" name="Google Shape;454;p5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62858" y="1212819"/>
            <a:ext cx="3963900" cy="34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58"/>
          <p:cNvSpPr txBox="1">
            <a:spLocks noGrp="1"/>
          </p:cNvSpPr>
          <p:nvPr>
            <p:ph type="body" idx="2"/>
          </p:nvPr>
        </p:nvSpPr>
        <p:spPr>
          <a:xfrm>
            <a:off x="464693" y="1208582"/>
            <a:ext cx="3177900" cy="2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19488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All marine zone tropical wind hazards moved to the Marine Weather Warning</a:t>
            </a:r>
            <a:endParaRPr sz="1800"/>
          </a:p>
          <a:p>
            <a:pPr marL="228600" lvl="0" indent="-80581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31"/>
              <a:buNone/>
            </a:pPr>
            <a:endParaRPr sz="1800"/>
          </a:p>
          <a:p>
            <a:pPr marL="228600" lvl="0" indent="-194881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Can issue for offshore storms when impacts are not anticipated on land</a:t>
            </a: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31"/>
              <a:buNone/>
            </a:pPr>
            <a:endParaRPr sz="1800"/>
          </a:p>
        </p:txBody>
      </p:sp>
      <p:pic>
        <p:nvPicPr>
          <p:cNvPr id="456" name="Google Shape;456;p58" descr="https://upload.wikimedia.org/wikipedia/commons/d/d3/Hermine_2016-09-01_2300Z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46373">
            <a:off x="2771445" y="3136491"/>
            <a:ext cx="1557398" cy="1570904"/>
          </a:xfrm>
          <a:prstGeom prst="rect">
            <a:avLst/>
          </a:prstGeom>
          <a:noFill/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350"/>
              </a:srgbClr>
            </a:outerShdw>
          </a:effectLst>
        </p:spPr>
      </p:pic>
      <p:sp>
        <p:nvSpPr>
          <p:cNvPr id="457" name="Google Shape;457;p58"/>
          <p:cNvSpPr txBox="1"/>
          <p:nvPr/>
        </p:nvSpPr>
        <p:spPr>
          <a:xfrm>
            <a:off x="464700" y="3808476"/>
            <a:ext cx="2211600" cy="63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Hurricane Hermine (2016)</a:t>
            </a:r>
            <a:endParaRPr sz="1400" b="0" i="0" u="none" strike="noStrike" cap="none">
              <a:solidFill>
                <a:srgbClr val="000000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No Significant Land Impacts for Florida East Coast</a:t>
            </a:r>
            <a:endParaRPr sz="1200" b="0" i="0" u="none" strike="noStrike" cap="none">
              <a:solidFill>
                <a:srgbClr val="000000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9"/>
          <p:cNvSpPr txBox="1"/>
          <p:nvPr/>
        </p:nvSpPr>
        <p:spPr>
          <a:xfrm>
            <a:off x="92583" y="68580"/>
            <a:ext cx="4560600" cy="415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Marine Outlook</a:t>
            </a:r>
            <a:endParaRPr sz="500"/>
          </a:p>
        </p:txBody>
      </p:sp>
      <p:sp>
        <p:nvSpPr>
          <p:cNvPr id="464" name="Google Shape;464;p59"/>
          <p:cNvSpPr/>
          <p:nvPr/>
        </p:nvSpPr>
        <p:spPr>
          <a:xfrm>
            <a:off x="411480" y="480060"/>
            <a:ext cx="4320600" cy="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7150" rIns="34275" bIns="1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C201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Tropical Storm Eta</a:t>
            </a:r>
            <a:endParaRPr sz="500"/>
          </a:p>
        </p:txBody>
      </p:sp>
      <p:sp>
        <p:nvSpPr>
          <p:cNvPr id="465" name="Google Shape;465;p59"/>
          <p:cNvSpPr/>
          <p:nvPr/>
        </p:nvSpPr>
        <p:spPr>
          <a:xfrm>
            <a:off x="428625" y="942222"/>
            <a:ext cx="4320600" cy="37212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6" name="Google Shape;466;p59"/>
          <p:cNvPicPr preferRelativeResize="0"/>
          <p:nvPr/>
        </p:nvPicPr>
        <p:blipFill rotWithShape="1">
          <a:blip r:embed="rId3">
            <a:alphaModFix/>
          </a:blip>
          <a:srcRect t="10595" b="4508"/>
          <a:stretch/>
        </p:blipFill>
        <p:spPr>
          <a:xfrm>
            <a:off x="435769" y="942975"/>
            <a:ext cx="4320540" cy="3720465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59"/>
          <p:cNvSpPr/>
          <p:nvPr/>
        </p:nvSpPr>
        <p:spPr>
          <a:xfrm>
            <a:off x="5343525" y="942222"/>
            <a:ext cx="3714900" cy="380700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Atlantic: Lingering into Tuesday</a:t>
            </a:r>
            <a:endParaRPr sz="500"/>
          </a:p>
          <a:p>
            <a:pPr marL="596900" marR="0" lvl="1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Max values expected Sunday Night into Monday</a:t>
            </a:r>
            <a:endParaRPr sz="5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Gulf: Lingering into at least Wednesday</a:t>
            </a:r>
            <a:endParaRPr sz="500"/>
          </a:p>
          <a:p>
            <a:pPr marL="596900" marR="0" lvl="1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Max values expected Sunday Night through at least Tuesday</a:t>
            </a:r>
            <a:endParaRPr sz="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0"/>
          <p:cNvSpPr txBox="1"/>
          <p:nvPr/>
        </p:nvSpPr>
        <p:spPr>
          <a:xfrm>
            <a:off x="92572" y="68575"/>
            <a:ext cx="6039300" cy="415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Wind Threat/Potential Impacts</a:t>
            </a:r>
            <a:endParaRPr sz="500"/>
          </a:p>
        </p:txBody>
      </p:sp>
      <p:sp>
        <p:nvSpPr>
          <p:cNvPr id="474" name="Google Shape;474;p60"/>
          <p:cNvSpPr/>
          <p:nvPr/>
        </p:nvSpPr>
        <p:spPr>
          <a:xfrm>
            <a:off x="411480" y="480060"/>
            <a:ext cx="4320600" cy="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7150" rIns="34275" bIns="1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C201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Tropical Storm Eta</a:t>
            </a:r>
            <a:endParaRPr sz="1400">
              <a:solidFill>
                <a:srgbClr val="2C201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75" name="Google Shape;475;p60"/>
          <p:cNvSpPr/>
          <p:nvPr/>
        </p:nvSpPr>
        <p:spPr>
          <a:xfrm>
            <a:off x="5029200" y="3114675"/>
            <a:ext cx="3686100" cy="1630500"/>
          </a:xfrm>
          <a:prstGeom prst="rect">
            <a:avLst/>
          </a:prstGeom>
          <a:solidFill>
            <a:schemeClr val="lt1">
              <a:alpha val="80000"/>
            </a:schemeClr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Locations of Concern</a:t>
            </a:r>
            <a:endParaRPr sz="500"/>
          </a:p>
          <a:p>
            <a:pPr marL="15240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en" sz="1000" b="1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Portions of Miami-Dade County, coastal Broward County (east of I-95), portions of coastal Collier County and Mainland Monroe County</a:t>
            </a:r>
            <a:r>
              <a:rPr lang="en" sz="10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: reasonable worst case scenario of hurricane force wind, mainly in gusts, as depicted in the table above</a:t>
            </a:r>
            <a:endParaRPr sz="500"/>
          </a:p>
          <a:p>
            <a:pPr marL="15240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en" sz="1000" b="1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South of a Fort Myers – West Palm Beach line</a:t>
            </a:r>
            <a:r>
              <a:rPr lang="en" sz="10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: High-end Tropical storm force wind which would lead to downed trees and branches, power outages, and blowing around of unsecured lightweight objects</a:t>
            </a:r>
            <a:endParaRPr sz="500"/>
          </a:p>
          <a:p>
            <a:pPr marL="215900" marR="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Timing</a:t>
            </a:r>
            <a:endParaRPr sz="500"/>
          </a:p>
          <a:p>
            <a:pPr marL="165100" marR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en" sz="10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Sunday afternoon through Monday afternoon (latest along Gulf coast)</a:t>
            </a:r>
            <a:endParaRPr sz="500"/>
          </a:p>
        </p:txBody>
      </p:sp>
      <p:sp>
        <p:nvSpPr>
          <p:cNvPr id="476" name="Google Shape;476;p60"/>
          <p:cNvSpPr/>
          <p:nvPr/>
        </p:nvSpPr>
        <p:spPr>
          <a:xfrm>
            <a:off x="5029200" y="942975"/>
            <a:ext cx="3686100" cy="2041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60"/>
          <p:cNvSpPr/>
          <p:nvPr/>
        </p:nvSpPr>
        <p:spPr>
          <a:xfrm>
            <a:off x="428625" y="4371975"/>
            <a:ext cx="4320600" cy="377100"/>
          </a:xfrm>
          <a:prstGeom prst="rect">
            <a:avLst/>
          </a:prstGeom>
          <a:solidFill>
            <a:srgbClr val="93B3B5"/>
          </a:solidFill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2C201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WIND THREAT</a:t>
            </a:r>
            <a:endParaRPr sz="50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C201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Be Safe and Prepare For These Potential Conditions</a:t>
            </a:r>
            <a:endParaRPr sz="500"/>
          </a:p>
        </p:txBody>
      </p:sp>
      <p:pic>
        <p:nvPicPr>
          <p:cNvPr id="478" name="Google Shape;478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296" y="1028700"/>
            <a:ext cx="4088356" cy="3171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1"/>
          <p:cNvSpPr/>
          <p:nvPr/>
        </p:nvSpPr>
        <p:spPr>
          <a:xfrm>
            <a:off x="428625" y="942222"/>
            <a:ext cx="4320600" cy="3340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61"/>
          <p:cNvSpPr/>
          <p:nvPr/>
        </p:nvSpPr>
        <p:spPr>
          <a:xfrm>
            <a:off x="5029200" y="3118693"/>
            <a:ext cx="3683400" cy="1630500"/>
          </a:xfrm>
          <a:prstGeom prst="rect">
            <a:avLst/>
          </a:prstGeom>
          <a:solidFill>
            <a:schemeClr val="lt1">
              <a:alpha val="80000"/>
            </a:schemeClr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u="sng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Locations of Concern</a:t>
            </a:r>
            <a:endParaRPr sz="500"/>
          </a:p>
          <a:p>
            <a:pPr marL="15240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All of southern FL</a:t>
            </a:r>
            <a:endParaRPr sz="500"/>
          </a:p>
          <a:p>
            <a:pPr marL="2159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7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Timing</a:t>
            </a:r>
            <a:endParaRPr sz="500"/>
          </a:p>
          <a:p>
            <a:pPr marL="165100" marR="0" lvl="0" indent="-146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Sunday night and Monday</a:t>
            </a:r>
            <a:endParaRPr sz="500"/>
          </a:p>
          <a:p>
            <a:pPr marL="2159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7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86" name="Google Shape;486;p61"/>
          <p:cNvSpPr/>
          <p:nvPr/>
        </p:nvSpPr>
        <p:spPr>
          <a:xfrm>
            <a:off x="5036574" y="942975"/>
            <a:ext cx="3683400" cy="20418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61"/>
          <p:cNvSpPr txBox="1"/>
          <p:nvPr/>
        </p:nvSpPr>
        <p:spPr>
          <a:xfrm>
            <a:off x="92583" y="68580"/>
            <a:ext cx="4560600" cy="415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3715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Potential Tornado Impacts</a:t>
            </a:r>
            <a:endParaRPr sz="500"/>
          </a:p>
        </p:txBody>
      </p:sp>
      <p:sp>
        <p:nvSpPr>
          <p:cNvPr id="488" name="Google Shape;488;p61"/>
          <p:cNvSpPr/>
          <p:nvPr/>
        </p:nvSpPr>
        <p:spPr>
          <a:xfrm>
            <a:off x="411480" y="480060"/>
            <a:ext cx="4320600" cy="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7150" rIns="34275" bIns="1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C201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Tropical Storm Eta</a:t>
            </a:r>
            <a:endParaRPr sz="1400">
              <a:solidFill>
                <a:srgbClr val="2C201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89" name="Google Shape;489;p61"/>
          <p:cNvSpPr/>
          <p:nvPr/>
        </p:nvSpPr>
        <p:spPr>
          <a:xfrm>
            <a:off x="428625" y="4371975"/>
            <a:ext cx="4320600" cy="377100"/>
          </a:xfrm>
          <a:prstGeom prst="rect">
            <a:avLst/>
          </a:prstGeom>
          <a:solidFill>
            <a:srgbClr val="93B3B5"/>
          </a:solidFill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2C201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TORNADO THREAT</a:t>
            </a:r>
            <a:endParaRPr sz="50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C201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Be Safe and Prepare For These Potential Conditions</a:t>
            </a:r>
            <a:endParaRPr sz="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4. Content Slide - with icon">
  <a:themeElements>
    <a:clrScheme name="PTT 1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260</Words>
  <Application>Microsoft Office PowerPoint</Application>
  <PresentationFormat>On-screen Show (16:9)</PresentationFormat>
  <Paragraphs>41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Franklin Gothic</vt:lpstr>
      <vt:lpstr>Libre Franklin Medium</vt:lpstr>
      <vt:lpstr>Cambria</vt:lpstr>
      <vt:lpstr>Arial Narrow</vt:lpstr>
      <vt:lpstr>Libre Franklin</vt:lpstr>
      <vt:lpstr>Arial</vt:lpstr>
      <vt:lpstr>Calibri</vt:lpstr>
      <vt:lpstr>Simple Light</vt:lpstr>
      <vt:lpstr>1_4. Content Slide - with icon</vt:lpstr>
      <vt:lpstr>Marine Weather Warning - MWW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Stephen K</cp:lastModifiedBy>
  <cp:revision>10</cp:revision>
  <dcterms:modified xsi:type="dcterms:W3CDTF">2022-04-07T20:23:17Z</dcterms:modified>
</cp:coreProperties>
</file>