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Arial Narrow" panose="020B060602020203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Cambria" panose="02040503050406030204" pitchFamily="18" charset="0"/>
      <p:regular r:id="rId29"/>
      <p:bold r:id="rId30"/>
      <p:italic r:id="rId31"/>
      <p:boldItalic r:id="rId32"/>
    </p:embeddedFont>
    <p:embeddedFont>
      <p:font typeface="Libre Franklin" pitchFamily="2" charset="0"/>
      <p:regular r:id="rId33"/>
      <p:bold r:id="rId34"/>
      <p:italic r:id="rId35"/>
      <p:boldItalic r:id="rId36"/>
    </p:embeddedFont>
    <p:embeddedFont>
      <p:font typeface="Libre Franklin Medium"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3B7ED2-42CC-40C0-8FAB-D55B907E5DC1}">
  <a:tblStyle styleId="{1F3B7ED2-42CC-40C0-8FAB-D55B907E5DC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88c2cd9c02_0_0:notes"/>
          <p:cNvSpPr>
            <a:spLocks noGrp="1" noRot="1" noChangeAspect="1"/>
          </p:cNvSpPr>
          <p:nvPr>
            <p:ph type="sldImg" idx="2"/>
          </p:nvPr>
        </p:nvSpPr>
        <p:spPr>
          <a:xfrm>
            <a:off x="-227013" y="381000"/>
            <a:ext cx="7312026" cy="4113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88c2cd9c02_0_0:notes"/>
          <p:cNvSpPr txBox="1">
            <a:spLocks noGrp="1"/>
          </p:cNvSpPr>
          <p:nvPr>
            <p:ph type="body" idx="1"/>
          </p:nvPr>
        </p:nvSpPr>
        <p:spPr>
          <a:xfrm>
            <a:off x="685800" y="4648202"/>
            <a:ext cx="5486400" cy="3810000"/>
          </a:xfrm>
          <a:prstGeom prst="rect">
            <a:avLst/>
          </a:prstGeom>
          <a:noFill/>
          <a:ln>
            <a:noFill/>
          </a:ln>
        </p:spPr>
        <p:txBody>
          <a:bodyPr spcFirstLastPara="1" wrap="square" lIns="91575" tIns="45775" rIns="91575" bIns="45775" anchor="t" anchorCtr="0">
            <a:noAutofit/>
          </a:bodyPr>
          <a:lstStyle/>
          <a:p>
            <a:pPr marL="279400" lvl="0" indent="-165100" algn="l" rtl="0">
              <a:lnSpc>
                <a:spcPct val="100000"/>
              </a:lnSpc>
              <a:spcBef>
                <a:spcPts val="0"/>
              </a:spcBef>
              <a:spcAft>
                <a:spcPts val="0"/>
              </a:spcAft>
              <a:buSzPts val="1800"/>
              <a:buNone/>
            </a:pPr>
            <a:endParaRPr b="1" u="sng"/>
          </a:p>
        </p:txBody>
      </p:sp>
      <p:sp>
        <p:nvSpPr>
          <p:cNvPr id="316" name="Google Shape;316;g88c2cd9c02_0_0:notes"/>
          <p:cNvSpPr txBox="1">
            <a:spLocks noGrp="1"/>
          </p:cNvSpPr>
          <p:nvPr>
            <p:ph type="sldNum" idx="12"/>
          </p:nvPr>
        </p:nvSpPr>
        <p:spPr>
          <a:xfrm>
            <a:off x="3884615" y="8685216"/>
            <a:ext cx="2971800" cy="457200"/>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None/>
            </a:pPr>
            <a:fld id="{00000000-1234-1234-1234-123412341234}" type="slidenum">
              <a:rPr lang="en" sz="1200">
                <a:latin typeface="Arial Narrow"/>
                <a:ea typeface="Arial Narrow"/>
                <a:cs typeface="Arial Narrow"/>
                <a:sym typeface="Arial Narrow"/>
              </a:rPr>
              <a:t>1</a:t>
            </a:fld>
            <a:endParaRPr sz="1200">
              <a:latin typeface="Arial Narrow"/>
              <a:ea typeface="Arial Narrow"/>
              <a:cs typeface="Arial Narrow"/>
              <a:sym typeface="Arial Narrow"/>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ce58bc5e9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ce58bc5e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ce58bc5e9e_2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ce58bc5e9e_2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237f344654_0_0:notes"/>
          <p:cNvSpPr txBox="1">
            <a:spLocks noGrp="1"/>
          </p:cNvSpPr>
          <p:nvPr>
            <p:ph type="body" idx="1"/>
          </p:nvPr>
        </p:nvSpPr>
        <p:spPr>
          <a:xfrm>
            <a:off x="685801" y="4343400"/>
            <a:ext cx="5486400" cy="4114800"/>
          </a:xfrm>
          <a:prstGeom prst="rect">
            <a:avLst/>
          </a:prstGeom>
          <a:noFill/>
          <a:ln>
            <a:noFill/>
          </a:ln>
        </p:spPr>
        <p:txBody>
          <a:bodyPr spcFirstLastPara="1" wrap="square" lIns="89500" tIns="89500" rIns="89500" bIns="895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95" name="Google Shape;395;g1237f344654_0_0:notes"/>
          <p:cNvSpPr>
            <a:spLocks noGrp="1" noRot="1" noChangeAspect="1"/>
          </p:cNvSpPr>
          <p:nvPr>
            <p:ph type="sldImg" idx="2"/>
          </p:nvPr>
        </p:nvSpPr>
        <p:spPr>
          <a:xfrm>
            <a:off x="397551" y="684787"/>
            <a:ext cx="6062700" cy="3430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d973d1e51f_0_53:notes"/>
          <p:cNvSpPr>
            <a:spLocks noGrp="1" noRot="1" noChangeAspect="1"/>
          </p:cNvSpPr>
          <p:nvPr>
            <p:ph type="sldImg" idx="2"/>
          </p:nvPr>
        </p:nvSpPr>
        <p:spPr>
          <a:xfrm>
            <a:off x="399119" y="687049"/>
            <a:ext cx="6059700" cy="3427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5" name="Google Shape;405;gd973d1e51f_0_53:notes"/>
          <p:cNvSpPr txBox="1">
            <a:spLocks noGrp="1"/>
          </p:cNvSpPr>
          <p:nvPr>
            <p:ph type="body" idx="1"/>
          </p:nvPr>
        </p:nvSpPr>
        <p:spPr>
          <a:xfrm>
            <a:off x="684872" y="4342463"/>
            <a:ext cx="5488200" cy="41145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 b="1"/>
              <a:t>Early in the storm (Days 5-7):</a:t>
            </a:r>
            <a:endParaRPr b="0"/>
          </a:p>
          <a:p>
            <a:pPr marL="0" lvl="0" indent="0" algn="l" rtl="0">
              <a:spcBef>
                <a:spcPts val="400"/>
              </a:spcBef>
              <a:spcAft>
                <a:spcPts val="0"/>
              </a:spcAft>
              <a:buNone/>
            </a:pPr>
            <a:r>
              <a:rPr lang="en"/>
              <a:t>Implicit terms of uncertainty (e.g. too early to include specific timing and impact information)  An area of disturbed weather is southeast of the Bahamas, it is still to early to say whether this will pose a threat to Florida.</a:t>
            </a:r>
            <a:endParaRPr b="0"/>
          </a:p>
          <a:p>
            <a:pPr marL="0" lvl="0" indent="0" algn="l" rtl="0">
              <a:spcBef>
                <a:spcPts val="400"/>
              </a:spcBef>
              <a:spcAft>
                <a:spcPts val="0"/>
              </a:spcAft>
              <a:buNone/>
            </a:pPr>
            <a:r>
              <a:rPr lang="en"/>
              <a:t>Forecast Caution (Don’t focus on thin black line, Don’t focus on the exact forecast track, things are likely to change over the next several days, Long range forecasts can change significantly)</a:t>
            </a:r>
            <a:endParaRPr b="0"/>
          </a:p>
          <a:p>
            <a:pPr marL="0" lvl="0" indent="0" algn="l" rtl="0">
              <a:spcBef>
                <a:spcPts val="400"/>
              </a:spcBef>
              <a:spcAft>
                <a:spcPts val="0"/>
              </a:spcAft>
              <a:buNone/>
            </a:pPr>
            <a:r>
              <a:rPr lang="en" b="1"/>
              <a:t>Days 3-4:</a:t>
            </a:r>
            <a:endParaRPr b="0"/>
          </a:p>
          <a:p>
            <a:pPr marL="0" lvl="0" indent="0" algn="l" rtl="0">
              <a:spcBef>
                <a:spcPts val="400"/>
              </a:spcBef>
              <a:spcAft>
                <a:spcPts val="0"/>
              </a:spcAft>
              <a:buNone/>
            </a:pPr>
            <a:r>
              <a:rPr lang="en"/>
              <a:t>Expressions of uncertainty are likely being introduced into the CWF and ZFP/PNC – so ensure that what you are saying is consistent with those expressions.</a:t>
            </a:r>
            <a:endParaRPr b="0"/>
          </a:p>
          <a:p>
            <a:pPr marL="0" lvl="0" indent="0" algn="l" rtl="0">
              <a:spcBef>
                <a:spcPts val="400"/>
              </a:spcBef>
              <a:spcAft>
                <a:spcPts val="0"/>
              </a:spcAft>
              <a:buNone/>
            </a:pPr>
            <a:r>
              <a:rPr lang="en"/>
              <a:t>IF warranted, you can discuss intensity in this slide as long as similar wording is in the NHC discussions.  Generic terms should be used – This maybe a significant hurricane as it approaches the Mid-Atlantic coast.</a:t>
            </a:r>
            <a:endParaRPr b="0"/>
          </a:p>
          <a:p>
            <a:pPr marL="0" lvl="0" indent="0" algn="l" rtl="0">
              <a:spcBef>
                <a:spcPts val="400"/>
              </a:spcBef>
              <a:spcAft>
                <a:spcPts val="0"/>
              </a:spcAft>
              <a:buNone/>
            </a:pPr>
            <a:r>
              <a:rPr lang="en"/>
              <a:t>Do not discuss intensity trends</a:t>
            </a:r>
            <a:endParaRPr b="0"/>
          </a:p>
          <a:p>
            <a:pPr marL="0" lvl="0" indent="0" algn="l" rtl="0">
              <a:spcBef>
                <a:spcPts val="400"/>
              </a:spcBef>
              <a:spcAft>
                <a:spcPts val="0"/>
              </a:spcAft>
              <a:buNone/>
            </a:pPr>
            <a:r>
              <a:rPr lang="en" b="1"/>
              <a:t>Watch/Warning Phase and Ongoing Phase:</a:t>
            </a:r>
            <a:endParaRPr b="0"/>
          </a:p>
          <a:p>
            <a:pPr marL="0" lvl="0" indent="0" algn="l" rtl="0">
              <a:spcBef>
                <a:spcPts val="400"/>
              </a:spcBef>
              <a:spcAft>
                <a:spcPts val="0"/>
              </a:spcAft>
              <a:buNone/>
            </a:pPr>
            <a:r>
              <a:rPr lang="en"/>
              <a:t>In no more than a few bullets, concisely state overall concerns/threat, their trend, and generic statements of potential impacts. Implicitly indicate terms of uncertainty. Avoid  specific information for both threats and impacts at this stage. Address threats and potential impacts generically only from those hazards that are a concern at the time.</a:t>
            </a:r>
            <a:endParaRPr/>
          </a:p>
          <a:p>
            <a:pPr marL="0" lvl="0" indent="0" algn="l" rtl="0">
              <a:spcBef>
                <a:spcPts val="400"/>
              </a:spcBef>
              <a:spcAft>
                <a:spcPts val="0"/>
              </a:spcAft>
              <a:buNone/>
            </a:pPr>
            <a:r>
              <a:rPr lang="en" sz="1200" b="1"/>
              <a:t>Ongoing/Landfall Phase:</a:t>
            </a:r>
            <a:endParaRPr sz="1200"/>
          </a:p>
          <a:p>
            <a:pPr marL="0" lvl="0" indent="0" algn="l" rtl="0">
              <a:spcBef>
                <a:spcPts val="400"/>
              </a:spcBef>
              <a:spcAft>
                <a:spcPts val="0"/>
              </a:spcAft>
              <a:buNone/>
            </a:pPr>
            <a:r>
              <a:rPr lang="en" sz="1200"/>
              <a:t>Due to the fact that this briefing is likely taking place around or just after landfall, there is a shift in focus to more rapid-response type operations (search and rescue, etc)…but also needs to factor in recovery efforts that will be taking place in the next few days.</a:t>
            </a:r>
            <a:endParaRPr/>
          </a:p>
          <a:p>
            <a:pPr marL="0" lvl="0" indent="0" algn="l" rtl="0">
              <a:spcBef>
                <a:spcPts val="400"/>
              </a:spcBef>
              <a:spcAft>
                <a:spcPts val="0"/>
              </a:spcAft>
              <a:buNone/>
            </a:pPr>
            <a:r>
              <a:rPr lang="en" b="1" i="0"/>
              <a:t>Wrap-Up Phase:</a:t>
            </a:r>
            <a:endParaRPr b="0" i="0"/>
          </a:p>
          <a:p>
            <a:pPr marL="0" lvl="0" indent="0" algn="l" rtl="0">
              <a:spcBef>
                <a:spcPts val="400"/>
              </a:spcBef>
              <a:spcAft>
                <a:spcPts val="0"/>
              </a:spcAft>
              <a:buNone/>
            </a:pPr>
            <a:r>
              <a:rPr lang="en" b="0" i="0"/>
              <a:t>Generally not a recommended slide during wrap up</a:t>
            </a:r>
            <a:endParaRPr b="0" i="0"/>
          </a:p>
        </p:txBody>
      </p:sp>
      <p:sp>
        <p:nvSpPr>
          <p:cNvPr id="406" name="Google Shape;406;gd973d1e51f_0_53:notes"/>
          <p:cNvSpPr txBox="1">
            <a:spLocks noGrp="1"/>
          </p:cNvSpPr>
          <p:nvPr>
            <p:ph type="sldNum" idx="12"/>
          </p:nvPr>
        </p:nvSpPr>
        <p:spPr>
          <a:xfrm>
            <a:off x="3885580" y="8684929"/>
            <a:ext cx="2970900" cy="457500"/>
          </a:xfrm>
          <a:prstGeom prst="rect">
            <a:avLst/>
          </a:prstGeom>
          <a:noFill/>
          <a:ln>
            <a:noFill/>
          </a:ln>
        </p:spPr>
        <p:txBody>
          <a:bodyPr spcFirstLastPara="1" wrap="square" lIns="91300" tIns="45650" rIns="91300"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237f344654_0_393: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1237f344654_0_393:notes"/>
          <p:cNvSpPr>
            <a:spLocks noGrp="1" noRot="1" noChangeAspect="1"/>
          </p:cNvSpPr>
          <p:nvPr>
            <p:ph type="sldImg" idx="2"/>
          </p:nvPr>
        </p:nvSpPr>
        <p:spPr>
          <a:xfrm>
            <a:off x="397551" y="684787"/>
            <a:ext cx="6062700" cy="3430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237f344654_0_400: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g1237f344654_0_400:notes"/>
          <p:cNvSpPr>
            <a:spLocks noGrp="1" noRot="1" noChangeAspect="1"/>
          </p:cNvSpPr>
          <p:nvPr>
            <p:ph type="sldImg" idx="2"/>
          </p:nvPr>
        </p:nvSpPr>
        <p:spPr>
          <a:xfrm>
            <a:off x="397551" y="684787"/>
            <a:ext cx="6062700" cy="3430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237f344654_0_411: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g1237f344654_0_411:notes"/>
          <p:cNvSpPr>
            <a:spLocks noGrp="1" noRot="1" noChangeAspect="1"/>
          </p:cNvSpPr>
          <p:nvPr>
            <p:ph type="sldImg" idx="2"/>
          </p:nvPr>
        </p:nvSpPr>
        <p:spPr>
          <a:xfrm>
            <a:off x="397551" y="684787"/>
            <a:ext cx="6062700" cy="3430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237f344654_0_531: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g1237f344654_0_531:notes"/>
          <p:cNvSpPr>
            <a:spLocks noGrp="1" noRot="1" noChangeAspect="1"/>
          </p:cNvSpPr>
          <p:nvPr>
            <p:ph type="sldImg" idx="2"/>
          </p:nvPr>
        </p:nvSpPr>
        <p:spPr>
          <a:xfrm>
            <a:off x="397551" y="684787"/>
            <a:ext cx="6062700" cy="3430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d973d1e51f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d973d1e51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d973d1e51f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d973d1e51f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d973d1e51f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d973d1e51f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d973d1e51f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d973d1e51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ce58bc5e9e_2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ce58bc5e9e_2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f3ce098d9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f3ce098d9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d973d1e51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d973d1e5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d973d1e51f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d973d1e51f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1.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2.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2.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k Blue">
  <p:cSld name="1_Dk Blue">
    <p:spTree>
      <p:nvGrpSpPr>
        <p:cNvPr id="1" name="Shape 50"/>
        <p:cNvGrpSpPr/>
        <p:nvPr/>
      </p:nvGrpSpPr>
      <p:grpSpPr>
        <a:xfrm>
          <a:off x="0" y="0"/>
          <a:ext cx="0" cy="0"/>
          <a:chOff x="0" y="0"/>
          <a:chExt cx="0" cy="0"/>
        </a:xfrm>
      </p:grpSpPr>
      <p:sp>
        <p:nvSpPr>
          <p:cNvPr id="51" name="Google Shape;51;p13"/>
          <p:cNvSpPr/>
          <p:nvPr/>
        </p:nvSpPr>
        <p:spPr>
          <a:xfrm>
            <a:off x="410810" y="0"/>
            <a:ext cx="8730900" cy="32004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13"/>
          <p:cNvSpPr>
            <a:spLocks noGrp="1"/>
          </p:cNvSpPr>
          <p:nvPr>
            <p:ph type="pic" idx="2"/>
          </p:nvPr>
        </p:nvSpPr>
        <p:spPr>
          <a:xfrm>
            <a:off x="412576" y="3200400"/>
            <a:ext cx="8729100" cy="1943100"/>
          </a:xfrm>
          <a:prstGeom prst="rect">
            <a:avLst/>
          </a:prstGeom>
          <a:solidFill>
            <a:srgbClr val="F2F2F2"/>
          </a:solidFill>
          <a:ln>
            <a:noFill/>
          </a:ln>
        </p:spPr>
        <p:txBody>
          <a:bodyPr spcFirstLastPara="1" wrap="square" lIns="0" tIns="0" rIns="0" bIns="0"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body" idx="1"/>
          </p:nvPr>
        </p:nvSpPr>
        <p:spPr>
          <a:xfrm>
            <a:off x="780334" y="1943099"/>
            <a:ext cx="1371600" cy="72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D6F5FF"/>
              </a:buClr>
              <a:buSzPts val="1800"/>
              <a:buFont typeface="Arial"/>
              <a:buNone/>
              <a:defRPr sz="1800" b="1" i="0" u="none" strike="noStrike" cap="none">
                <a:solidFill>
                  <a:srgbClr val="D6F5FF"/>
                </a:solidFill>
                <a:latin typeface="Arial Narrow"/>
                <a:ea typeface="Arial Narrow"/>
                <a:cs typeface="Arial Narrow"/>
                <a:sym typeface="Arial Narrow"/>
              </a:defRPr>
            </a:lvl1pPr>
            <a:lvl2pPr marL="914400" marR="0" lvl="1"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3pPr>
            <a:lvl4pPr marL="1828800" marR="0" lvl="3"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4pPr>
            <a:lvl5pPr marL="2286000" marR="0" lvl="4"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body" idx="3"/>
          </p:nvPr>
        </p:nvSpPr>
        <p:spPr>
          <a:xfrm>
            <a:off x="780334" y="2800350"/>
            <a:ext cx="1295400" cy="201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D6F5FF"/>
              </a:buClr>
              <a:buSzPts val="1600"/>
              <a:buFont typeface="Arial"/>
              <a:buNone/>
              <a:defRPr sz="1600" b="0" i="0" u="none" strike="noStrike" cap="none">
                <a:solidFill>
                  <a:srgbClr val="D6F5FF"/>
                </a:solidFill>
                <a:latin typeface="Arial Narrow"/>
                <a:ea typeface="Arial Narrow"/>
                <a:cs typeface="Arial Narrow"/>
                <a:sym typeface="Arial Narrow"/>
              </a:defRPr>
            </a:lvl1pPr>
            <a:lvl2pPr marL="914400" marR="0" lvl="1"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3pPr>
            <a:lvl4pPr marL="1828800" marR="0" lvl="3"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4pPr>
            <a:lvl5pPr marL="2286000" marR="0" lvl="4"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body" idx="4"/>
          </p:nvPr>
        </p:nvSpPr>
        <p:spPr>
          <a:xfrm>
            <a:off x="2514600" y="576559"/>
            <a:ext cx="6096000" cy="1019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body" idx="5"/>
          </p:nvPr>
        </p:nvSpPr>
        <p:spPr>
          <a:xfrm>
            <a:off x="2515037" y="1696640"/>
            <a:ext cx="6092400" cy="703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60"/>
              </a:spcBef>
              <a:spcAft>
                <a:spcPts val="0"/>
              </a:spcAft>
              <a:buClr>
                <a:srgbClr val="C4EDFF"/>
              </a:buClr>
              <a:buSzPts val="2800"/>
              <a:buFont typeface="Arial"/>
              <a:buNone/>
              <a:defRPr sz="2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3"/>
          <p:cNvSpPr txBox="1">
            <a:spLocks noGrp="1"/>
          </p:cNvSpPr>
          <p:nvPr>
            <p:ph type="body" idx="6"/>
          </p:nvPr>
        </p:nvSpPr>
        <p:spPr>
          <a:xfrm>
            <a:off x="2514600" y="2483428"/>
            <a:ext cx="6096000" cy="519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C4EDFF"/>
              </a:buClr>
              <a:buSzPts val="1800"/>
              <a:buFont typeface="Arial"/>
              <a:buNone/>
              <a:defRPr sz="1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58" name="Google Shape;58;p13"/>
          <p:cNvCxnSpPr/>
          <p:nvPr/>
        </p:nvCxnSpPr>
        <p:spPr>
          <a:xfrm>
            <a:off x="2285999" y="457200"/>
            <a:ext cx="0" cy="2604900"/>
          </a:xfrm>
          <a:prstGeom prst="straightConnector1">
            <a:avLst/>
          </a:prstGeom>
          <a:noFill/>
          <a:ln w="12700" cap="flat" cmpd="sng">
            <a:solidFill>
              <a:srgbClr val="3687F3"/>
            </a:solidFill>
            <a:prstDash val="solid"/>
            <a:round/>
            <a:headEnd type="none" w="sm" len="sm"/>
            <a:tailEnd type="none" w="sm" len="sm"/>
          </a:ln>
        </p:spPr>
      </p:cxnSp>
      <p:pic>
        <p:nvPicPr>
          <p:cNvPr id="59" name="Google Shape;59;p13">
            <a:hlinkClick r:id="rId2"/>
          </p:cNvPr>
          <p:cNvPicPr preferRelativeResize="0"/>
          <p:nvPr/>
        </p:nvPicPr>
        <p:blipFill rotWithShape="1">
          <a:blip r:embed="rId3">
            <a:alphaModFix/>
          </a:blip>
          <a:srcRect/>
          <a:stretch/>
        </p:blipFill>
        <p:spPr>
          <a:xfrm>
            <a:off x="533400" y="400050"/>
            <a:ext cx="1321602" cy="1600434"/>
          </a:xfrm>
          <a:prstGeom prst="rect">
            <a:avLst/>
          </a:prstGeom>
          <a:noFill/>
          <a:ln>
            <a:noFill/>
          </a:ln>
        </p:spPr>
      </p:pic>
      <p:grpSp>
        <p:nvGrpSpPr>
          <p:cNvPr id="60" name="Google Shape;60;p13"/>
          <p:cNvGrpSpPr/>
          <p:nvPr/>
        </p:nvGrpSpPr>
        <p:grpSpPr>
          <a:xfrm>
            <a:off x="-30388" y="0"/>
            <a:ext cx="472440" cy="5143500"/>
            <a:chOff x="-15240" y="0"/>
            <a:chExt cx="472440" cy="6858000"/>
          </a:xfrm>
        </p:grpSpPr>
        <p:sp>
          <p:nvSpPr>
            <p:cNvPr id="61" name="Google Shape;61;p13"/>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13"/>
            <p:cNvSpPr/>
            <p:nvPr/>
          </p:nvSpPr>
          <p:spPr>
            <a:xfrm>
              <a:off x="16002" y="1386"/>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 name="Google Shape;63;p13"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64" name="Google Shape;64;p13"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65" name="Google Shape;65;p13"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66" name="Google Shape;66;p13"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67" name="Google Shape;67;p13"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68" name="Google Shape;68;p13"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69" name="Google Shape;69;p13"/>
            <p:cNvGrpSpPr/>
            <p:nvPr/>
          </p:nvGrpSpPr>
          <p:grpSpPr>
            <a:xfrm>
              <a:off x="15148" y="0"/>
              <a:ext cx="420600" cy="6858000"/>
              <a:chOff x="15148" y="0"/>
              <a:chExt cx="420600" cy="6858000"/>
            </a:xfrm>
          </p:grpSpPr>
          <p:grpSp>
            <p:nvGrpSpPr>
              <p:cNvPr id="70" name="Google Shape;70;p13"/>
              <p:cNvGrpSpPr/>
              <p:nvPr/>
            </p:nvGrpSpPr>
            <p:grpSpPr>
              <a:xfrm>
                <a:off x="15148" y="1066800"/>
                <a:ext cx="420600" cy="5334000"/>
                <a:chOff x="15148" y="1066800"/>
                <a:chExt cx="420600" cy="5334000"/>
              </a:xfrm>
            </p:grpSpPr>
            <p:cxnSp>
              <p:nvCxnSpPr>
                <p:cNvPr id="71" name="Google Shape;71;p13"/>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72" name="Google Shape;72;p13"/>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73" name="Google Shape;73;p13"/>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74" name="Google Shape;74;p13"/>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75" name="Google Shape;75;p13"/>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76" name="Google Shape;76;p13"/>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77" name="Google Shape;77;p13"/>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cSld name="Title">
    <p:bg>
      <p:bgPr>
        <a:solidFill>
          <a:srgbClr val="DBE2ED"/>
        </a:solidFill>
        <a:effectLst/>
      </p:bgPr>
    </p:bg>
    <p:spTree>
      <p:nvGrpSpPr>
        <p:cNvPr id="1" name="Shape 78"/>
        <p:cNvGrpSpPr/>
        <p:nvPr/>
      </p:nvGrpSpPr>
      <p:grpSpPr>
        <a:xfrm>
          <a:off x="0" y="0"/>
          <a:ext cx="0" cy="0"/>
          <a:chOff x="0" y="0"/>
          <a:chExt cx="0" cy="0"/>
        </a:xfrm>
      </p:grpSpPr>
      <p:grpSp>
        <p:nvGrpSpPr>
          <p:cNvPr id="79" name="Google Shape;79;p14"/>
          <p:cNvGrpSpPr/>
          <p:nvPr/>
        </p:nvGrpSpPr>
        <p:grpSpPr>
          <a:xfrm>
            <a:off x="91440" y="4855464"/>
            <a:ext cx="8961075" cy="240030"/>
            <a:chOff x="243840" y="12947904"/>
            <a:chExt cx="23896200" cy="640080"/>
          </a:xfrm>
        </p:grpSpPr>
        <p:sp>
          <p:nvSpPr>
            <p:cNvPr id="80" name="Google Shape;80;p14"/>
            <p:cNvSpPr/>
            <p:nvPr/>
          </p:nvSpPr>
          <p:spPr>
            <a:xfrm>
              <a:off x="243840" y="12993624"/>
              <a:ext cx="23896200" cy="548700"/>
            </a:xfrm>
            <a:prstGeom prst="rect">
              <a:avLst/>
            </a:prstGeom>
            <a:solidFill>
              <a:schemeClr val="dk2"/>
            </a:solidFill>
            <a:ln>
              <a:noFill/>
            </a:ln>
          </p:spPr>
          <p:txBody>
            <a:bodyPr spcFirstLastPara="1" wrap="square" lIns="137150" tIns="0" rIns="137150" bIns="0" anchor="ctr" anchorCtr="0">
              <a:noAutofit/>
            </a:bodyPr>
            <a:lstStyle/>
            <a:p>
              <a:pPr marL="0" marR="0" lvl="0" indent="0" algn="r" rtl="0">
                <a:spcBef>
                  <a:spcPts val="0"/>
                </a:spcBef>
                <a:spcAft>
                  <a:spcPts val="0"/>
                </a:spcAft>
                <a:buNone/>
              </a:pPr>
              <a:r>
                <a:rPr lang="en" sz="1100" b="1" i="0" u="none" strike="noStrike" cap="none">
                  <a:solidFill>
                    <a:schemeClr val="lt1"/>
                  </a:solidFill>
                  <a:latin typeface="Libre Franklin Medium"/>
                  <a:ea typeface="Libre Franklin Medium"/>
                  <a:cs typeface="Libre Franklin Medium"/>
                  <a:sym typeface="Libre Franklin Medium"/>
                </a:rPr>
                <a:t>www.weather.gov/miami</a:t>
              </a:r>
              <a:endParaRPr sz="500"/>
            </a:p>
          </p:txBody>
        </p:sp>
        <p:pic>
          <p:nvPicPr>
            <p:cNvPr id="81" name="Google Shape;81;p14"/>
            <p:cNvPicPr preferRelativeResize="0"/>
            <p:nvPr/>
          </p:nvPicPr>
          <p:blipFill rotWithShape="1">
            <a:blip r:embed="rId2">
              <a:alphaModFix/>
            </a:blip>
            <a:srcRect/>
            <a:stretch/>
          </p:blipFill>
          <p:spPr>
            <a:xfrm>
              <a:off x="360680" y="13060924"/>
              <a:ext cx="487680" cy="365760"/>
            </a:xfrm>
            <a:prstGeom prst="rect">
              <a:avLst/>
            </a:prstGeom>
            <a:noFill/>
            <a:ln>
              <a:noFill/>
            </a:ln>
            <a:effectLst>
              <a:outerShdw blurRad="50800" dist="38100" dir="2700000" algn="tl" rotWithShape="0">
                <a:srgbClr val="000000">
                  <a:alpha val="40000"/>
                </a:srgbClr>
              </a:outerShdw>
            </a:effectLst>
          </p:spPr>
        </p:pic>
        <p:sp>
          <p:nvSpPr>
            <p:cNvPr id="82" name="Google Shape;82;p14"/>
            <p:cNvSpPr/>
            <p:nvPr/>
          </p:nvSpPr>
          <p:spPr>
            <a:xfrm>
              <a:off x="1551888" y="12971639"/>
              <a:ext cx="1723500" cy="523200"/>
            </a:xfrm>
            <a:prstGeom prst="rect">
              <a:avLst/>
            </a:prstGeom>
            <a:noFill/>
            <a:ln>
              <a:noFill/>
            </a:ln>
          </p:spPr>
          <p:txBody>
            <a:bodyPr spcFirstLastPara="1" wrap="square" lIns="34275" tIns="17150" rIns="34275" bIns="17150" anchor="t" anchorCtr="0">
              <a:noAutofit/>
            </a:bodyPr>
            <a:lstStyle/>
            <a:p>
              <a:pPr marL="0" marR="0" lvl="0" indent="0" algn="r" rtl="0">
                <a:spcBef>
                  <a:spcPts val="0"/>
                </a:spcBef>
                <a:spcAft>
                  <a:spcPts val="0"/>
                </a:spcAft>
                <a:buNone/>
              </a:pPr>
              <a:r>
                <a:rPr lang="en" sz="1100" b="1" i="0" u="none" strike="noStrike" cap="none">
                  <a:solidFill>
                    <a:schemeClr val="lt1"/>
                  </a:solidFill>
                  <a:latin typeface="Libre Franklin Medium"/>
                  <a:ea typeface="Libre Franklin Medium"/>
                  <a:cs typeface="Libre Franklin Medium"/>
                  <a:sym typeface="Libre Franklin Medium"/>
                </a:rPr>
                <a:t>NWS Miami</a:t>
              </a:r>
              <a:endParaRPr sz="500"/>
            </a:p>
          </p:txBody>
        </p:sp>
        <p:pic>
          <p:nvPicPr>
            <p:cNvPr id="83" name="Google Shape;83;p14"/>
            <p:cNvPicPr preferRelativeResize="0"/>
            <p:nvPr/>
          </p:nvPicPr>
          <p:blipFill rotWithShape="1">
            <a:blip r:embed="rId3">
              <a:alphaModFix/>
            </a:blip>
            <a:srcRect/>
            <a:stretch/>
          </p:blipFill>
          <p:spPr>
            <a:xfrm>
              <a:off x="924560" y="12947904"/>
              <a:ext cx="724603" cy="640080"/>
            </a:xfrm>
            <a:prstGeom prst="rect">
              <a:avLst/>
            </a:prstGeom>
            <a:noFill/>
            <a:ln>
              <a:noFill/>
            </a:ln>
            <a:effectLst>
              <a:outerShdw blurRad="50800" dist="38100" dir="2700000" algn="tl" rotWithShape="0">
                <a:srgbClr val="000000">
                  <a:alpha val="40000"/>
                </a:srgbClr>
              </a:outerShdw>
            </a:effectLst>
          </p:spPr>
        </p:pic>
      </p:grpSp>
      <p:sp>
        <p:nvSpPr>
          <p:cNvPr id="84" name="Google Shape;84;p14"/>
          <p:cNvSpPr/>
          <p:nvPr/>
        </p:nvSpPr>
        <p:spPr>
          <a:xfrm rot="5400000">
            <a:off x="4173427" y="-201299"/>
            <a:ext cx="792000" cy="1194600"/>
          </a:xfrm>
          <a:prstGeom prst="flowChartDelay">
            <a:avLst/>
          </a:prstGeom>
          <a:solidFill>
            <a:schemeClr val="dk2"/>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85" name="Google Shape;85;p14"/>
          <p:cNvPicPr preferRelativeResize="0"/>
          <p:nvPr/>
        </p:nvPicPr>
        <p:blipFill rotWithShape="1">
          <a:blip r:embed="rId4">
            <a:alphaModFix/>
          </a:blip>
          <a:srcRect/>
          <a:stretch/>
        </p:blipFill>
        <p:spPr>
          <a:xfrm>
            <a:off x="4249720" y="46317"/>
            <a:ext cx="639336" cy="63933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5_Title Slide 1">
  <p:cSld name="15_Title Slide_1">
    <p:bg>
      <p:bgPr>
        <a:solidFill>
          <a:schemeClr val="lt1"/>
        </a:solidFill>
        <a:effectLst/>
      </p:bgPr>
    </p:bg>
    <p:spTree>
      <p:nvGrpSpPr>
        <p:cNvPr id="1" name="Shape 97"/>
        <p:cNvGrpSpPr/>
        <p:nvPr/>
      </p:nvGrpSpPr>
      <p:grpSpPr>
        <a:xfrm>
          <a:off x="0" y="0"/>
          <a:ext cx="0" cy="0"/>
          <a:chOff x="0" y="0"/>
          <a:chExt cx="0" cy="0"/>
        </a:xfrm>
      </p:grpSpPr>
      <p:sp>
        <p:nvSpPr>
          <p:cNvPr id="98" name="Google Shape;98;p16"/>
          <p:cNvSpPr/>
          <p:nvPr/>
        </p:nvSpPr>
        <p:spPr>
          <a:xfrm>
            <a:off x="411480" y="480060"/>
            <a:ext cx="5770200" cy="240000"/>
          </a:xfrm>
          <a:prstGeom prst="rect">
            <a:avLst/>
          </a:prstGeom>
          <a:solidFill>
            <a:srgbClr val="CBB29B">
              <a:alpha val="69800"/>
            </a:srgbClr>
          </a:solidFill>
          <a:ln>
            <a:noFill/>
          </a:ln>
        </p:spPr>
        <p:txBody>
          <a:bodyPr spcFirstLastPara="1" wrap="square" lIns="102875" tIns="17150" rIns="34275" bIns="17150" anchor="ctr" anchorCtr="0">
            <a:noAutofit/>
          </a:bodyPr>
          <a:lstStyle/>
          <a:p>
            <a:pPr marL="0" marR="0" lvl="0" indent="0" algn="l" rtl="0">
              <a:spcBef>
                <a:spcPts val="0"/>
              </a:spcBef>
              <a:spcAft>
                <a:spcPts val="0"/>
              </a:spcAft>
              <a:buNone/>
            </a:pPr>
            <a:endParaRPr sz="1400">
              <a:solidFill>
                <a:srgbClr val="2C2017"/>
              </a:solidFill>
              <a:latin typeface="Calibri"/>
              <a:ea typeface="Calibri"/>
              <a:cs typeface="Calibri"/>
              <a:sym typeface="Calibri"/>
            </a:endParaRPr>
          </a:p>
        </p:txBody>
      </p:sp>
      <p:sp>
        <p:nvSpPr>
          <p:cNvPr id="99" name="Google Shape;99;p16"/>
          <p:cNvSpPr/>
          <p:nvPr/>
        </p:nvSpPr>
        <p:spPr>
          <a:xfrm>
            <a:off x="91440" y="68580"/>
            <a:ext cx="6090300" cy="411600"/>
          </a:xfrm>
          <a:prstGeom prst="rect">
            <a:avLst/>
          </a:prstGeom>
          <a:solidFill>
            <a:schemeClr val="dk2"/>
          </a:solidFill>
          <a:ln>
            <a:noFill/>
          </a:ln>
        </p:spPr>
        <p:txBody>
          <a:bodyPr spcFirstLastPara="1" wrap="square" lIns="754375" tIns="0" rIns="34275" bIns="68575" anchor="ctr" anchorCtr="0">
            <a:noAutofit/>
          </a:bodyPr>
          <a:lstStyle/>
          <a:p>
            <a:pPr marL="0" marR="0" lvl="0" indent="0" algn="l" rtl="0">
              <a:spcBef>
                <a:spcPts val="0"/>
              </a:spcBef>
              <a:spcAft>
                <a:spcPts val="0"/>
              </a:spcAft>
              <a:buNone/>
            </a:pPr>
            <a:endParaRPr sz="2600" b="1">
              <a:solidFill>
                <a:schemeClr val="lt1"/>
              </a:solidFill>
              <a:latin typeface="Cambria"/>
              <a:ea typeface="Cambria"/>
              <a:cs typeface="Cambria"/>
              <a:sym typeface="Cambria"/>
            </a:endParaRPr>
          </a:p>
        </p:txBody>
      </p:sp>
      <p:sp>
        <p:nvSpPr>
          <p:cNvPr id="100" name="Google Shape;100;p16"/>
          <p:cNvSpPr/>
          <p:nvPr/>
        </p:nvSpPr>
        <p:spPr>
          <a:xfrm>
            <a:off x="91440" y="4869180"/>
            <a:ext cx="8961000" cy="205800"/>
          </a:xfrm>
          <a:prstGeom prst="rect">
            <a:avLst/>
          </a:prstGeom>
          <a:solidFill>
            <a:srgbClr val="CBB29B">
              <a:alpha val="69800"/>
            </a:srgbClr>
          </a:solidFill>
          <a:ln>
            <a:noFill/>
          </a:ln>
        </p:spPr>
        <p:txBody>
          <a:bodyPr spcFirstLastPara="1" wrap="square" lIns="137150" tIns="0" rIns="0" bIns="0" anchor="ctr" anchorCtr="0">
            <a:noAutofit/>
          </a:bodyPr>
          <a:lstStyle/>
          <a:p>
            <a:pPr marL="0" marR="0" lvl="0" indent="0" algn="l" rtl="0">
              <a:lnSpc>
                <a:spcPct val="100000"/>
              </a:lnSpc>
              <a:spcBef>
                <a:spcPts val="0"/>
              </a:spcBef>
              <a:spcAft>
                <a:spcPts val="0"/>
              </a:spcAft>
              <a:buClr>
                <a:schemeClr val="dk1"/>
              </a:buClr>
              <a:buSzPts val="900"/>
              <a:buFont typeface="Libre Franklin Medium"/>
              <a:buNone/>
            </a:pPr>
            <a:r>
              <a:rPr lang="en" sz="900" b="0">
                <a:solidFill>
                  <a:schemeClr val="dk1"/>
                </a:solidFill>
                <a:latin typeface="Libre Franklin Medium"/>
                <a:ea typeface="Libre Franklin Medium"/>
                <a:cs typeface="Libre Franklin Medium"/>
                <a:sym typeface="Libre Franklin Medium"/>
              </a:rPr>
              <a:t>Sunday, November 8, 2020 | 8:09 AM</a:t>
            </a:r>
            <a:endParaRPr sz="900" b="0">
              <a:solidFill>
                <a:schemeClr val="dk1"/>
              </a:solidFill>
              <a:latin typeface="Libre Franklin Medium"/>
              <a:ea typeface="Libre Franklin Medium"/>
              <a:cs typeface="Libre Franklin Medium"/>
              <a:sym typeface="Libre Franklin Medium"/>
            </a:endParaRPr>
          </a:p>
        </p:txBody>
      </p:sp>
      <p:sp>
        <p:nvSpPr>
          <p:cNvPr id="101" name="Google Shape;101;p16"/>
          <p:cNvSpPr/>
          <p:nvPr/>
        </p:nvSpPr>
        <p:spPr>
          <a:xfrm>
            <a:off x="7048500" y="4869180"/>
            <a:ext cx="2004000" cy="205800"/>
          </a:xfrm>
          <a:prstGeom prst="rect">
            <a:avLst/>
          </a:prstGeom>
          <a:noFill/>
          <a:ln>
            <a:noFill/>
          </a:ln>
        </p:spPr>
        <p:txBody>
          <a:bodyPr spcFirstLastPara="1" wrap="square" lIns="137150" tIns="0" rIns="137150" bIns="0" anchor="ctr" anchorCtr="0">
            <a:noAutofit/>
          </a:bodyPr>
          <a:lstStyle/>
          <a:p>
            <a:pPr marL="0" marR="0" lvl="0" indent="0" algn="r" rtl="0">
              <a:spcBef>
                <a:spcPts val="0"/>
              </a:spcBef>
              <a:spcAft>
                <a:spcPts val="0"/>
              </a:spcAft>
              <a:buNone/>
            </a:pPr>
            <a:r>
              <a:rPr lang="en" sz="1100" b="0">
                <a:solidFill>
                  <a:schemeClr val="dk1"/>
                </a:solidFill>
                <a:latin typeface="Libre Franklin Medium"/>
                <a:ea typeface="Libre Franklin Medium"/>
                <a:cs typeface="Libre Franklin Medium"/>
                <a:sym typeface="Libre Franklin Medium"/>
              </a:rPr>
              <a:t>www.weather.gov/miami</a:t>
            </a:r>
            <a:endParaRPr sz="500"/>
          </a:p>
        </p:txBody>
      </p:sp>
      <p:sp>
        <p:nvSpPr>
          <p:cNvPr id="102" name="Google Shape;102;p16"/>
          <p:cNvSpPr/>
          <p:nvPr/>
        </p:nvSpPr>
        <p:spPr>
          <a:xfrm>
            <a:off x="91440" y="480060"/>
            <a:ext cx="320100" cy="240000"/>
          </a:xfrm>
          <a:prstGeom prst="rect">
            <a:avLst/>
          </a:prstGeom>
          <a:solidFill>
            <a:srgbClr val="B28B69"/>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3" name="Google Shape;103;p16"/>
          <p:cNvSpPr/>
          <p:nvPr/>
        </p:nvSpPr>
        <p:spPr>
          <a:xfrm>
            <a:off x="6181725" y="68580"/>
            <a:ext cx="2871000" cy="651600"/>
          </a:xfrm>
          <a:prstGeom prst="rect">
            <a:avLst/>
          </a:prstGeom>
          <a:solidFill>
            <a:srgbClr val="24354A"/>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4" name="Google Shape;104;p16"/>
          <p:cNvSpPr txBox="1"/>
          <p:nvPr/>
        </p:nvSpPr>
        <p:spPr>
          <a:xfrm>
            <a:off x="6892744" y="146027"/>
            <a:ext cx="2072400" cy="6156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 sz="2000" b="0">
                <a:solidFill>
                  <a:schemeClr val="lt1"/>
                </a:solidFill>
                <a:latin typeface="Libre Franklin Medium"/>
                <a:ea typeface="Libre Franklin Medium"/>
                <a:cs typeface="Libre Franklin Medium"/>
                <a:sym typeface="Libre Franklin Medium"/>
              </a:rPr>
              <a:t>Miami/South Florida</a:t>
            </a:r>
            <a:endParaRPr sz="2000" b="0">
              <a:solidFill>
                <a:schemeClr val="lt1"/>
              </a:solidFill>
              <a:latin typeface="Libre Franklin Medium"/>
              <a:ea typeface="Libre Franklin Medium"/>
              <a:cs typeface="Libre Franklin Medium"/>
              <a:sym typeface="Libre Franklin Medium"/>
            </a:endParaRPr>
          </a:p>
        </p:txBody>
      </p:sp>
      <p:sp>
        <p:nvSpPr>
          <p:cNvPr id="105" name="Google Shape;105;p16"/>
          <p:cNvSpPr txBox="1"/>
          <p:nvPr/>
        </p:nvSpPr>
        <p:spPr>
          <a:xfrm>
            <a:off x="6714159" y="457651"/>
            <a:ext cx="2278800" cy="404100"/>
          </a:xfrm>
          <a:prstGeom prst="rect">
            <a:avLst/>
          </a:prstGeom>
          <a:noFill/>
          <a:ln>
            <a:noFill/>
          </a:ln>
        </p:spPr>
        <p:txBody>
          <a:bodyPr spcFirstLastPara="1" wrap="square" lIns="51425" tIns="17150" rIns="34275" bIns="17150" anchor="t" anchorCtr="0">
            <a:spAutoFit/>
          </a:bodyPr>
          <a:lstStyle/>
          <a:p>
            <a:pPr marL="0" marR="0" lvl="0" indent="0" algn="r" rtl="0">
              <a:spcBef>
                <a:spcPts val="0"/>
              </a:spcBef>
              <a:spcAft>
                <a:spcPts val="0"/>
              </a:spcAft>
              <a:buNone/>
            </a:pPr>
            <a:r>
              <a:rPr lang="en" sz="1200">
                <a:solidFill>
                  <a:schemeClr val="lt1"/>
                </a:solidFill>
                <a:latin typeface="Libre Franklin Medium"/>
                <a:ea typeface="Libre Franklin Medium"/>
                <a:cs typeface="Libre Franklin Medium"/>
                <a:sym typeface="Libre Franklin Medium"/>
              </a:rPr>
              <a:t>WEATHER FORECAST OFFICE</a:t>
            </a:r>
            <a:endParaRPr sz="500"/>
          </a:p>
        </p:txBody>
      </p:sp>
      <p:pic>
        <p:nvPicPr>
          <p:cNvPr id="106" name="Google Shape;106;p16"/>
          <p:cNvPicPr preferRelativeResize="0"/>
          <p:nvPr/>
        </p:nvPicPr>
        <p:blipFill rotWithShape="1">
          <a:blip r:embed="rId2">
            <a:alphaModFix/>
          </a:blip>
          <a:srcRect/>
          <a:stretch/>
        </p:blipFill>
        <p:spPr>
          <a:xfrm>
            <a:off x="6256535" y="120015"/>
            <a:ext cx="548640" cy="548640"/>
          </a:xfrm>
          <a:prstGeom prst="rect">
            <a:avLst/>
          </a:prstGeom>
          <a:noFill/>
          <a:ln>
            <a:noFill/>
          </a:ln>
        </p:spPr>
      </p:pic>
      <p:sp>
        <p:nvSpPr>
          <p:cNvPr id="107" name="Google Shape;107;p16"/>
          <p:cNvSpPr/>
          <p:nvPr/>
        </p:nvSpPr>
        <p:spPr>
          <a:xfrm>
            <a:off x="91441" y="4869180"/>
            <a:ext cx="8961000" cy="205800"/>
          </a:xfrm>
          <a:prstGeom prst="rect">
            <a:avLst/>
          </a:prstGeom>
          <a:noFill/>
          <a:ln>
            <a:noFill/>
          </a:ln>
        </p:spPr>
        <p:txBody>
          <a:bodyPr spcFirstLastPara="1" wrap="square" lIns="137150" tIns="0" rIns="137150" bIns="0" anchor="ctr" anchorCtr="0">
            <a:noAutofit/>
          </a:bodyPr>
          <a:lstStyle/>
          <a:p>
            <a:pPr marL="0" marR="0" lvl="0" indent="0" algn="ctr" rtl="0">
              <a:spcBef>
                <a:spcPts val="0"/>
              </a:spcBef>
              <a:spcAft>
                <a:spcPts val="0"/>
              </a:spcAft>
              <a:buNone/>
            </a:pPr>
            <a:r>
              <a:rPr lang="en" sz="800" b="0" i="0">
                <a:solidFill>
                  <a:schemeClr val="dk2"/>
                </a:solidFill>
                <a:latin typeface="Libre Franklin Medium"/>
                <a:ea typeface="Libre Franklin Medium"/>
                <a:cs typeface="Libre Franklin Medium"/>
                <a:sym typeface="Libre Franklin Medium"/>
              </a:rPr>
              <a:t>Valid For South Florida and Adjacent Gulf and Atlantic Waters</a:t>
            </a:r>
            <a:endParaRPr sz="800" b="0" i="0">
              <a:solidFill>
                <a:schemeClr val="dk2"/>
              </a:solidFill>
              <a:latin typeface="Libre Franklin Medium"/>
              <a:ea typeface="Libre Franklin Medium"/>
              <a:cs typeface="Libre Franklin Medium"/>
              <a:sym typeface="Libre Franklin Medium"/>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p:cSld name="1_Title">
    <p:bg>
      <p:bgPr>
        <a:solidFill>
          <a:srgbClr val="DBE2ED"/>
        </a:solidFill>
        <a:effectLst/>
      </p:bgPr>
    </p:bg>
    <p:spTree>
      <p:nvGrpSpPr>
        <p:cNvPr id="1" name="Shape 108"/>
        <p:cNvGrpSpPr/>
        <p:nvPr/>
      </p:nvGrpSpPr>
      <p:grpSpPr>
        <a:xfrm>
          <a:off x="0" y="0"/>
          <a:ext cx="0" cy="0"/>
          <a:chOff x="0" y="0"/>
          <a:chExt cx="0" cy="0"/>
        </a:xfrm>
      </p:grpSpPr>
      <p:sp>
        <p:nvSpPr>
          <p:cNvPr id="109" name="Google Shape;109;p17"/>
          <p:cNvSpPr/>
          <p:nvPr/>
        </p:nvSpPr>
        <p:spPr>
          <a:xfrm>
            <a:off x="135255" y="4365522"/>
            <a:ext cx="8915400" cy="311700"/>
          </a:xfrm>
          <a:prstGeom prst="rect">
            <a:avLst/>
          </a:prstGeom>
          <a:noFill/>
          <a:ln>
            <a:noFill/>
          </a:ln>
        </p:spPr>
        <p:txBody>
          <a:bodyPr spcFirstLastPara="1" wrap="square" lIns="34275" tIns="17150" rIns="34275" bIns="17150" anchor="t" anchorCtr="0">
            <a:noAutofit/>
          </a:bodyPr>
          <a:lstStyle/>
          <a:p>
            <a:pPr marL="0" marR="0" lvl="0" indent="0" algn="ctr" rtl="0">
              <a:spcBef>
                <a:spcPts val="0"/>
              </a:spcBef>
              <a:spcAft>
                <a:spcPts val="0"/>
              </a:spcAft>
              <a:buNone/>
            </a:pPr>
            <a:r>
              <a:rPr lang="en" sz="900">
                <a:solidFill>
                  <a:srgbClr val="24354A"/>
                </a:solidFill>
                <a:latin typeface="Libre Franklin Medium"/>
                <a:ea typeface="Libre Franklin Medium"/>
                <a:cs typeface="Libre Franklin Medium"/>
                <a:sym typeface="Libre Franklin Medium"/>
              </a:rPr>
              <a:t>As a reminder, information contained within these briefings are for planning and decision-making, and should NOT be shared beyond your agency, released to the public or posted on social media</a:t>
            </a:r>
            <a:endParaRPr sz="500"/>
          </a:p>
          <a:p>
            <a:pPr marL="0" marR="0" lvl="0" indent="0" algn="ctr" rtl="0">
              <a:spcBef>
                <a:spcPts val="0"/>
              </a:spcBef>
              <a:spcAft>
                <a:spcPts val="0"/>
              </a:spcAft>
              <a:buNone/>
            </a:pPr>
            <a:r>
              <a:rPr lang="en" sz="900">
                <a:solidFill>
                  <a:srgbClr val="24354A"/>
                </a:solidFill>
                <a:latin typeface="Libre Franklin Medium"/>
                <a:ea typeface="Libre Franklin Medium"/>
                <a:cs typeface="Libre Franklin Medium"/>
                <a:sym typeface="Libre Franklin Medium"/>
              </a:rPr>
              <a:t>Shareable social media graphics are available via: NWSMiami on Facebook and Twitter</a:t>
            </a:r>
            <a:endParaRPr sz="500"/>
          </a:p>
        </p:txBody>
      </p:sp>
      <p:sp>
        <p:nvSpPr>
          <p:cNvPr id="110" name="Google Shape;110;p17"/>
          <p:cNvSpPr txBox="1"/>
          <p:nvPr/>
        </p:nvSpPr>
        <p:spPr>
          <a:xfrm>
            <a:off x="340353" y="3243047"/>
            <a:ext cx="8465100" cy="865800"/>
          </a:xfrm>
          <a:prstGeom prst="rect">
            <a:avLst/>
          </a:prstGeom>
          <a:noFill/>
          <a:ln>
            <a:noFill/>
          </a:ln>
        </p:spPr>
        <p:txBody>
          <a:bodyPr spcFirstLastPara="1" wrap="square" lIns="34275" tIns="17150" rIns="34275" bIns="17150" anchor="t" anchorCtr="0">
            <a:spAutoFit/>
          </a:bodyPr>
          <a:lstStyle/>
          <a:p>
            <a:pPr marL="0" marR="0" lvl="0" indent="0" algn="ctr" rtl="0">
              <a:spcBef>
                <a:spcPts val="0"/>
              </a:spcBef>
              <a:spcAft>
                <a:spcPts val="0"/>
              </a:spcAft>
              <a:buNone/>
            </a:pPr>
            <a:r>
              <a:rPr lang="en" sz="1800">
                <a:solidFill>
                  <a:schemeClr val="dk2"/>
                </a:solidFill>
                <a:latin typeface="Libre Franklin"/>
                <a:ea typeface="Libre Franklin"/>
                <a:cs typeface="Libre Franklin"/>
                <a:sym typeface="Libre Franklin"/>
              </a:rPr>
              <a:t>Any Additional Questions or Concerns, Please Contact NWS Miami</a:t>
            </a:r>
            <a:endParaRPr sz="500"/>
          </a:p>
          <a:p>
            <a:pPr marL="0" marR="0" lvl="0" indent="0" algn="ctr" rtl="0">
              <a:spcBef>
                <a:spcPts val="0"/>
              </a:spcBef>
              <a:spcAft>
                <a:spcPts val="0"/>
              </a:spcAft>
              <a:buNone/>
            </a:pPr>
            <a:r>
              <a:rPr lang="en" sz="1800">
                <a:solidFill>
                  <a:schemeClr val="dk2"/>
                </a:solidFill>
                <a:latin typeface="Libre Franklin"/>
                <a:ea typeface="Libre Franklin"/>
                <a:cs typeface="Libre Franklin"/>
                <a:sym typeface="Libre Franklin"/>
              </a:rPr>
              <a:t>Phone: (305) 229 – 4525			E-Mail: sr-mfl.ops@noaa.gov</a:t>
            </a:r>
            <a:endParaRPr sz="500"/>
          </a:p>
          <a:p>
            <a:pPr marL="0" marR="0" lvl="0" indent="0" algn="ctr" rtl="0">
              <a:spcBef>
                <a:spcPts val="0"/>
              </a:spcBef>
              <a:spcAft>
                <a:spcPts val="0"/>
              </a:spcAft>
              <a:buNone/>
            </a:pPr>
            <a:r>
              <a:rPr lang="en" sz="1800">
                <a:solidFill>
                  <a:schemeClr val="dk2"/>
                </a:solidFill>
                <a:latin typeface="Libre Franklin"/>
                <a:ea typeface="Libre Franklin"/>
                <a:cs typeface="Libre Franklin"/>
                <a:sym typeface="Libre Franklin"/>
              </a:rPr>
              <a:t>Web: weather.gov/Miami			Social Media: @NWSMiami</a:t>
            </a:r>
            <a:endParaRPr sz="2000">
              <a:solidFill>
                <a:schemeClr val="dk2"/>
              </a:solidFill>
              <a:latin typeface="Libre Franklin"/>
              <a:ea typeface="Libre Franklin"/>
              <a:cs typeface="Libre Franklin"/>
              <a:sym typeface="Libre Franklin"/>
            </a:endParaRPr>
          </a:p>
        </p:txBody>
      </p:sp>
      <p:sp>
        <p:nvSpPr>
          <p:cNvPr id="111" name="Google Shape;111;p17"/>
          <p:cNvSpPr/>
          <p:nvPr/>
        </p:nvSpPr>
        <p:spPr>
          <a:xfrm rot="5400000">
            <a:off x="4173427" y="-201299"/>
            <a:ext cx="792000" cy="1194600"/>
          </a:xfrm>
          <a:prstGeom prst="flowChartDelay">
            <a:avLst/>
          </a:prstGeom>
          <a:solidFill>
            <a:schemeClr val="dk2"/>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2" name="Google Shape;112;p17"/>
          <p:cNvPicPr preferRelativeResize="0"/>
          <p:nvPr/>
        </p:nvPicPr>
        <p:blipFill rotWithShape="1">
          <a:blip r:embed="rId2">
            <a:alphaModFix/>
          </a:blip>
          <a:srcRect/>
          <a:stretch/>
        </p:blipFill>
        <p:spPr>
          <a:xfrm>
            <a:off x="4249720" y="46317"/>
            <a:ext cx="639336" cy="639336"/>
          </a:xfrm>
          <a:prstGeom prst="rect">
            <a:avLst/>
          </a:prstGeom>
          <a:noFill/>
          <a:ln>
            <a:noFill/>
          </a:ln>
        </p:spPr>
      </p:pic>
      <p:grpSp>
        <p:nvGrpSpPr>
          <p:cNvPr id="113" name="Google Shape;113;p17"/>
          <p:cNvGrpSpPr/>
          <p:nvPr/>
        </p:nvGrpSpPr>
        <p:grpSpPr>
          <a:xfrm>
            <a:off x="91440" y="4855464"/>
            <a:ext cx="8961075" cy="240030"/>
            <a:chOff x="243840" y="12947904"/>
            <a:chExt cx="23896200" cy="640080"/>
          </a:xfrm>
        </p:grpSpPr>
        <p:sp>
          <p:nvSpPr>
            <p:cNvPr id="114" name="Google Shape;114;p17"/>
            <p:cNvSpPr/>
            <p:nvPr/>
          </p:nvSpPr>
          <p:spPr>
            <a:xfrm>
              <a:off x="243840" y="12993624"/>
              <a:ext cx="23896200" cy="548700"/>
            </a:xfrm>
            <a:prstGeom prst="rect">
              <a:avLst/>
            </a:prstGeom>
            <a:solidFill>
              <a:schemeClr val="dk2"/>
            </a:solidFill>
            <a:ln>
              <a:noFill/>
            </a:ln>
          </p:spPr>
          <p:txBody>
            <a:bodyPr spcFirstLastPara="1" wrap="square" lIns="137150" tIns="0" rIns="137150" bIns="0" anchor="ctr" anchorCtr="0">
              <a:noAutofit/>
            </a:bodyPr>
            <a:lstStyle/>
            <a:p>
              <a:pPr marL="0" marR="0" lvl="0" indent="0" algn="r" rtl="0">
                <a:spcBef>
                  <a:spcPts val="0"/>
                </a:spcBef>
                <a:spcAft>
                  <a:spcPts val="0"/>
                </a:spcAft>
                <a:buNone/>
              </a:pPr>
              <a:r>
                <a:rPr lang="en" sz="1100" b="1">
                  <a:solidFill>
                    <a:schemeClr val="lt1"/>
                  </a:solidFill>
                  <a:latin typeface="Libre Franklin Medium"/>
                  <a:ea typeface="Libre Franklin Medium"/>
                  <a:cs typeface="Libre Franklin Medium"/>
                  <a:sym typeface="Libre Franklin Medium"/>
                </a:rPr>
                <a:t>www.weather.gov/miami</a:t>
              </a:r>
              <a:endParaRPr sz="500"/>
            </a:p>
          </p:txBody>
        </p:sp>
        <p:pic>
          <p:nvPicPr>
            <p:cNvPr id="115" name="Google Shape;115;p17"/>
            <p:cNvPicPr preferRelativeResize="0"/>
            <p:nvPr/>
          </p:nvPicPr>
          <p:blipFill rotWithShape="1">
            <a:blip r:embed="rId3">
              <a:alphaModFix/>
            </a:blip>
            <a:srcRect/>
            <a:stretch/>
          </p:blipFill>
          <p:spPr>
            <a:xfrm>
              <a:off x="360680" y="13060924"/>
              <a:ext cx="487680" cy="365760"/>
            </a:xfrm>
            <a:prstGeom prst="rect">
              <a:avLst/>
            </a:prstGeom>
            <a:noFill/>
            <a:ln>
              <a:noFill/>
            </a:ln>
            <a:effectLst>
              <a:outerShdw blurRad="50800" dist="38100" dir="2700000" algn="tl" rotWithShape="0">
                <a:srgbClr val="000000">
                  <a:alpha val="40000"/>
                </a:srgbClr>
              </a:outerShdw>
            </a:effectLst>
          </p:spPr>
        </p:pic>
        <p:sp>
          <p:nvSpPr>
            <p:cNvPr id="116" name="Google Shape;116;p17"/>
            <p:cNvSpPr/>
            <p:nvPr/>
          </p:nvSpPr>
          <p:spPr>
            <a:xfrm>
              <a:off x="1551888" y="12971639"/>
              <a:ext cx="1723500" cy="523200"/>
            </a:xfrm>
            <a:prstGeom prst="rect">
              <a:avLst/>
            </a:prstGeom>
            <a:noFill/>
            <a:ln>
              <a:noFill/>
            </a:ln>
          </p:spPr>
          <p:txBody>
            <a:bodyPr spcFirstLastPara="1" wrap="square" lIns="34275" tIns="17150" rIns="34275" bIns="17150" anchor="t" anchorCtr="0">
              <a:noAutofit/>
            </a:bodyPr>
            <a:lstStyle/>
            <a:p>
              <a:pPr marL="0" marR="0" lvl="0" indent="0" algn="r" rtl="0">
                <a:spcBef>
                  <a:spcPts val="0"/>
                </a:spcBef>
                <a:spcAft>
                  <a:spcPts val="0"/>
                </a:spcAft>
                <a:buNone/>
              </a:pPr>
              <a:r>
                <a:rPr lang="en" sz="1100" b="1">
                  <a:solidFill>
                    <a:schemeClr val="lt1"/>
                  </a:solidFill>
                  <a:latin typeface="Libre Franklin Medium"/>
                  <a:ea typeface="Libre Franklin Medium"/>
                  <a:cs typeface="Libre Franklin Medium"/>
                  <a:sym typeface="Libre Franklin Medium"/>
                </a:rPr>
                <a:t>NWS Miami</a:t>
              </a:r>
              <a:endParaRPr sz="500"/>
            </a:p>
          </p:txBody>
        </p:sp>
        <p:pic>
          <p:nvPicPr>
            <p:cNvPr id="117" name="Google Shape;117;p17"/>
            <p:cNvPicPr preferRelativeResize="0"/>
            <p:nvPr/>
          </p:nvPicPr>
          <p:blipFill rotWithShape="1">
            <a:blip r:embed="rId4">
              <a:alphaModFix/>
            </a:blip>
            <a:srcRect/>
            <a:stretch/>
          </p:blipFill>
          <p:spPr>
            <a:xfrm>
              <a:off x="924560" y="12947904"/>
              <a:ext cx="724603" cy="640080"/>
            </a:xfrm>
            <a:prstGeom prst="rect">
              <a:avLst/>
            </a:prstGeom>
            <a:noFill/>
            <a:ln>
              <a:noFill/>
            </a:ln>
            <a:effectLst>
              <a:outerShdw blurRad="50800" dist="38100" dir="2700000" algn="tl" rotWithShape="0">
                <a:srgbClr val="000000">
                  <a:alpha val="40000"/>
                </a:srgbClr>
              </a:outerShdw>
            </a:effectLst>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k Blue">
  <p:cSld name="1_Dk Blue">
    <p:spTree>
      <p:nvGrpSpPr>
        <p:cNvPr id="1" name="Shape 150"/>
        <p:cNvGrpSpPr/>
        <p:nvPr/>
      </p:nvGrpSpPr>
      <p:grpSpPr>
        <a:xfrm>
          <a:off x="0" y="0"/>
          <a:ext cx="0" cy="0"/>
          <a:chOff x="0" y="0"/>
          <a:chExt cx="0" cy="0"/>
        </a:xfrm>
      </p:grpSpPr>
      <p:sp>
        <p:nvSpPr>
          <p:cNvPr id="151" name="Google Shape;151;p20"/>
          <p:cNvSpPr/>
          <p:nvPr/>
        </p:nvSpPr>
        <p:spPr>
          <a:xfrm>
            <a:off x="410810" y="0"/>
            <a:ext cx="8730900" cy="32004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20"/>
          <p:cNvSpPr>
            <a:spLocks noGrp="1"/>
          </p:cNvSpPr>
          <p:nvPr>
            <p:ph type="pic" idx="2"/>
          </p:nvPr>
        </p:nvSpPr>
        <p:spPr>
          <a:xfrm>
            <a:off x="412576" y="3200400"/>
            <a:ext cx="8729100" cy="1943100"/>
          </a:xfrm>
          <a:prstGeom prst="rect">
            <a:avLst/>
          </a:prstGeom>
          <a:solidFill>
            <a:srgbClr val="F2F2F2"/>
          </a:solidFill>
          <a:ln>
            <a:noFill/>
          </a:ln>
        </p:spPr>
        <p:txBody>
          <a:bodyPr spcFirstLastPara="1" wrap="square" lIns="0" tIns="0" rIns="0" bIns="0"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Google Shape;153;p20"/>
          <p:cNvSpPr txBox="1">
            <a:spLocks noGrp="1"/>
          </p:cNvSpPr>
          <p:nvPr>
            <p:ph type="body" idx="1"/>
          </p:nvPr>
        </p:nvSpPr>
        <p:spPr>
          <a:xfrm>
            <a:off x="780334" y="1943099"/>
            <a:ext cx="1371600" cy="72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D6F5FF"/>
              </a:buClr>
              <a:buSzPts val="1800"/>
              <a:buFont typeface="Arial"/>
              <a:buNone/>
              <a:defRPr sz="1800" b="1" i="0" u="none" strike="noStrike" cap="none">
                <a:solidFill>
                  <a:srgbClr val="D6F5FF"/>
                </a:solidFill>
                <a:latin typeface="Arial Narrow"/>
                <a:ea typeface="Arial Narrow"/>
                <a:cs typeface="Arial Narrow"/>
                <a:sym typeface="Arial Narrow"/>
              </a:defRPr>
            </a:lvl1pPr>
            <a:lvl2pPr marL="914400" marR="0" lvl="1"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3pPr>
            <a:lvl4pPr marL="1828800" marR="0" lvl="3"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4pPr>
            <a:lvl5pPr marL="2286000" marR="0" lvl="4"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Google Shape;154;p20"/>
          <p:cNvSpPr txBox="1">
            <a:spLocks noGrp="1"/>
          </p:cNvSpPr>
          <p:nvPr>
            <p:ph type="body" idx="3"/>
          </p:nvPr>
        </p:nvSpPr>
        <p:spPr>
          <a:xfrm>
            <a:off x="780334" y="2800350"/>
            <a:ext cx="1295400" cy="201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D6F5FF"/>
              </a:buClr>
              <a:buSzPts val="1600"/>
              <a:buFont typeface="Arial"/>
              <a:buNone/>
              <a:defRPr sz="1600" b="0" i="0" u="none" strike="noStrike" cap="none">
                <a:solidFill>
                  <a:srgbClr val="D6F5FF"/>
                </a:solidFill>
                <a:latin typeface="Arial Narrow"/>
                <a:ea typeface="Arial Narrow"/>
                <a:cs typeface="Arial Narrow"/>
                <a:sym typeface="Arial Narrow"/>
              </a:defRPr>
            </a:lvl1pPr>
            <a:lvl2pPr marL="914400" marR="0" lvl="1"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3pPr>
            <a:lvl4pPr marL="1828800" marR="0" lvl="3"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4pPr>
            <a:lvl5pPr marL="2286000" marR="0" lvl="4"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5" name="Google Shape;155;p20"/>
          <p:cNvSpPr txBox="1">
            <a:spLocks noGrp="1"/>
          </p:cNvSpPr>
          <p:nvPr>
            <p:ph type="body" idx="4"/>
          </p:nvPr>
        </p:nvSpPr>
        <p:spPr>
          <a:xfrm>
            <a:off x="2514600" y="576559"/>
            <a:ext cx="6096000" cy="1019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Google Shape;156;p20"/>
          <p:cNvSpPr txBox="1">
            <a:spLocks noGrp="1"/>
          </p:cNvSpPr>
          <p:nvPr>
            <p:ph type="body" idx="5"/>
          </p:nvPr>
        </p:nvSpPr>
        <p:spPr>
          <a:xfrm>
            <a:off x="2515037" y="1696640"/>
            <a:ext cx="6092400" cy="703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60"/>
              </a:spcBef>
              <a:spcAft>
                <a:spcPts val="0"/>
              </a:spcAft>
              <a:buClr>
                <a:srgbClr val="C4EDFF"/>
              </a:buClr>
              <a:buSzPts val="2800"/>
              <a:buFont typeface="Arial"/>
              <a:buNone/>
              <a:defRPr sz="2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7" name="Google Shape;157;p20"/>
          <p:cNvSpPr txBox="1">
            <a:spLocks noGrp="1"/>
          </p:cNvSpPr>
          <p:nvPr>
            <p:ph type="body" idx="6"/>
          </p:nvPr>
        </p:nvSpPr>
        <p:spPr>
          <a:xfrm>
            <a:off x="2514600" y="2483428"/>
            <a:ext cx="6096000" cy="519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C4EDFF"/>
              </a:buClr>
              <a:buSzPts val="1800"/>
              <a:buFont typeface="Arial"/>
              <a:buNone/>
              <a:defRPr sz="1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58" name="Google Shape;158;p20"/>
          <p:cNvCxnSpPr/>
          <p:nvPr/>
        </p:nvCxnSpPr>
        <p:spPr>
          <a:xfrm>
            <a:off x="2285999" y="457200"/>
            <a:ext cx="0" cy="2604900"/>
          </a:xfrm>
          <a:prstGeom prst="straightConnector1">
            <a:avLst/>
          </a:prstGeom>
          <a:noFill/>
          <a:ln w="12700" cap="flat" cmpd="sng">
            <a:solidFill>
              <a:srgbClr val="3687F3"/>
            </a:solidFill>
            <a:prstDash val="solid"/>
            <a:round/>
            <a:headEnd type="none" w="sm" len="sm"/>
            <a:tailEnd type="none" w="sm" len="sm"/>
          </a:ln>
        </p:spPr>
      </p:cxnSp>
      <p:pic>
        <p:nvPicPr>
          <p:cNvPr id="159" name="Google Shape;159;p20">
            <a:hlinkClick r:id="rId2"/>
          </p:cNvPr>
          <p:cNvPicPr preferRelativeResize="0"/>
          <p:nvPr/>
        </p:nvPicPr>
        <p:blipFill rotWithShape="1">
          <a:blip r:embed="rId3">
            <a:alphaModFix/>
          </a:blip>
          <a:srcRect/>
          <a:stretch/>
        </p:blipFill>
        <p:spPr>
          <a:xfrm>
            <a:off x="533400" y="400050"/>
            <a:ext cx="1321602" cy="1600434"/>
          </a:xfrm>
          <a:prstGeom prst="rect">
            <a:avLst/>
          </a:prstGeom>
          <a:noFill/>
          <a:ln>
            <a:noFill/>
          </a:ln>
        </p:spPr>
      </p:pic>
      <p:grpSp>
        <p:nvGrpSpPr>
          <p:cNvPr id="160" name="Google Shape;160;p20"/>
          <p:cNvGrpSpPr/>
          <p:nvPr/>
        </p:nvGrpSpPr>
        <p:grpSpPr>
          <a:xfrm>
            <a:off x="-30388" y="0"/>
            <a:ext cx="472440" cy="5143500"/>
            <a:chOff x="-15240" y="0"/>
            <a:chExt cx="472440" cy="6858000"/>
          </a:xfrm>
        </p:grpSpPr>
        <p:sp>
          <p:nvSpPr>
            <p:cNvPr id="161" name="Google Shape;161;p20"/>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20"/>
            <p:cNvSpPr/>
            <p:nvPr/>
          </p:nvSpPr>
          <p:spPr>
            <a:xfrm>
              <a:off x="16002" y="1386"/>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p20"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164" name="Google Shape;164;p20"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165" name="Google Shape;165;p20"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166" name="Google Shape;166;p20"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167" name="Google Shape;167;p20"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168" name="Google Shape;168;p20"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169" name="Google Shape;169;p20"/>
            <p:cNvGrpSpPr/>
            <p:nvPr/>
          </p:nvGrpSpPr>
          <p:grpSpPr>
            <a:xfrm>
              <a:off x="15148" y="0"/>
              <a:ext cx="420600" cy="6858000"/>
              <a:chOff x="15148" y="0"/>
              <a:chExt cx="420600" cy="6858000"/>
            </a:xfrm>
          </p:grpSpPr>
          <p:grpSp>
            <p:nvGrpSpPr>
              <p:cNvPr id="170" name="Google Shape;170;p20"/>
              <p:cNvGrpSpPr/>
              <p:nvPr/>
            </p:nvGrpSpPr>
            <p:grpSpPr>
              <a:xfrm>
                <a:off x="15148" y="1066800"/>
                <a:ext cx="420600" cy="5334000"/>
                <a:chOff x="15148" y="1066800"/>
                <a:chExt cx="420600" cy="5334000"/>
              </a:xfrm>
            </p:grpSpPr>
            <p:cxnSp>
              <p:nvCxnSpPr>
                <p:cNvPr id="171" name="Google Shape;171;p20"/>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72" name="Google Shape;172;p20"/>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73" name="Google Shape;173;p20"/>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74" name="Google Shape;174;p20"/>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75" name="Google Shape;175;p20"/>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76" name="Google Shape;176;p20"/>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177" name="Google Shape;177;p20"/>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78"/>
        <p:cNvGrpSpPr/>
        <p:nvPr/>
      </p:nvGrpSpPr>
      <p:grpSpPr>
        <a:xfrm>
          <a:off x="0" y="0"/>
          <a:ext cx="0" cy="0"/>
          <a:chOff x="0" y="0"/>
          <a:chExt cx="0" cy="0"/>
        </a:xfrm>
      </p:grpSpPr>
      <p:sp>
        <p:nvSpPr>
          <p:cNvPr id="179" name="Google Shape;179;p21"/>
          <p:cNvSpPr txBox="1">
            <a:spLocks noGrp="1"/>
          </p:cNvSpPr>
          <p:nvPr>
            <p:ph type="body" idx="1"/>
          </p:nvPr>
        </p:nvSpPr>
        <p:spPr>
          <a:xfrm>
            <a:off x="752888" y="914400"/>
            <a:ext cx="7933800" cy="3714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0" name="Google Shape;180;p21"/>
          <p:cNvSpPr txBox="1">
            <a:spLocks noGrp="1"/>
          </p:cNvSpPr>
          <p:nvPr>
            <p:ph type="title"/>
          </p:nvPr>
        </p:nvSpPr>
        <p:spPr>
          <a:xfrm>
            <a:off x="467960" y="23218"/>
            <a:ext cx="7400400" cy="5943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1" name="Google Shape;181;p21"/>
          <p:cNvSpPr txBox="1">
            <a:spLocks noGrp="1"/>
          </p:cNvSpPr>
          <p:nvPr>
            <p:ph type="dt" idx="10"/>
          </p:nvPr>
        </p:nvSpPr>
        <p:spPr>
          <a:xfrm>
            <a:off x="685800" y="4800600"/>
            <a:ext cx="1905000" cy="228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21"/>
          <p:cNvSpPr txBox="1">
            <a:spLocks noGrp="1"/>
          </p:cNvSpPr>
          <p:nvPr>
            <p:ph type="sldNum" idx="12"/>
          </p:nvPr>
        </p:nvSpPr>
        <p:spPr>
          <a:xfrm>
            <a:off x="7315200" y="4686300"/>
            <a:ext cx="1371600" cy="342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Column, Small Pic">
  <p:cSld name="2 Column, Small Pic">
    <p:spTree>
      <p:nvGrpSpPr>
        <p:cNvPr id="1" name="Shape 183"/>
        <p:cNvGrpSpPr/>
        <p:nvPr/>
      </p:nvGrpSpPr>
      <p:grpSpPr>
        <a:xfrm>
          <a:off x="0" y="0"/>
          <a:ext cx="0" cy="0"/>
          <a:chOff x="0" y="0"/>
          <a:chExt cx="0" cy="0"/>
        </a:xfrm>
      </p:grpSpPr>
      <p:sp>
        <p:nvSpPr>
          <p:cNvPr id="184" name="Google Shape;184;p22"/>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p22"/>
          <p:cNvSpPr>
            <a:spLocks noGrp="1"/>
          </p:cNvSpPr>
          <p:nvPr>
            <p:ph type="pic" idx="2"/>
          </p:nvPr>
        </p:nvSpPr>
        <p:spPr>
          <a:xfrm>
            <a:off x="4953000" y="914400"/>
            <a:ext cx="3733800" cy="14859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6" name="Google Shape;186;p22"/>
          <p:cNvSpPr txBox="1">
            <a:spLocks noGrp="1"/>
          </p:cNvSpPr>
          <p:nvPr>
            <p:ph type="body" idx="1"/>
          </p:nvPr>
        </p:nvSpPr>
        <p:spPr>
          <a:xfrm>
            <a:off x="752888" y="914400"/>
            <a:ext cx="37428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7" name="Google Shape;187;p22"/>
          <p:cNvSpPr txBox="1">
            <a:spLocks noGrp="1"/>
          </p:cNvSpPr>
          <p:nvPr>
            <p:ph type="body" idx="3"/>
          </p:nvPr>
        </p:nvSpPr>
        <p:spPr>
          <a:xfrm>
            <a:off x="4953000" y="2571750"/>
            <a:ext cx="3742800" cy="20574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sic" type="obj">
  <p:cSld name="OBJECT">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p23"/>
          <p:cNvSpPr txBox="1">
            <a:spLocks noGrp="1"/>
          </p:cNvSpPr>
          <p:nvPr>
            <p:ph type="body" idx="1"/>
          </p:nvPr>
        </p:nvSpPr>
        <p:spPr>
          <a:xfrm>
            <a:off x="752888" y="914400"/>
            <a:ext cx="79338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 Column, Tall Pic Right">
  <p:cSld name="1 Column, Tall Pic Right">
    <p:spTree>
      <p:nvGrpSpPr>
        <p:cNvPr id="1" name="Shape 191"/>
        <p:cNvGrpSpPr/>
        <p:nvPr/>
      </p:nvGrpSpPr>
      <p:grpSpPr>
        <a:xfrm>
          <a:off x="0" y="0"/>
          <a:ext cx="0" cy="0"/>
          <a:chOff x="0" y="0"/>
          <a:chExt cx="0" cy="0"/>
        </a:xfrm>
      </p:grpSpPr>
      <p:sp>
        <p:nvSpPr>
          <p:cNvPr id="192" name="Google Shape;192;p24"/>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3" name="Google Shape;193;p24"/>
          <p:cNvSpPr>
            <a:spLocks noGrp="1"/>
          </p:cNvSpPr>
          <p:nvPr>
            <p:ph type="pic" idx="2"/>
          </p:nvPr>
        </p:nvSpPr>
        <p:spPr>
          <a:xfrm>
            <a:off x="6096000" y="914400"/>
            <a:ext cx="2590800" cy="37149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4" name="Google Shape;194;p24"/>
          <p:cNvSpPr txBox="1">
            <a:spLocks noGrp="1"/>
          </p:cNvSpPr>
          <p:nvPr>
            <p:ph type="body" idx="1"/>
          </p:nvPr>
        </p:nvSpPr>
        <p:spPr>
          <a:xfrm>
            <a:off x="752888" y="914400"/>
            <a:ext cx="51906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 Column, Tall Pic Left">
  <p:cSld name="1 Column, Tall Pic Left">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25"/>
          <p:cNvSpPr>
            <a:spLocks noGrp="1"/>
          </p:cNvSpPr>
          <p:nvPr>
            <p:ph type="pic" idx="2"/>
          </p:nvPr>
        </p:nvSpPr>
        <p:spPr>
          <a:xfrm>
            <a:off x="762000" y="914400"/>
            <a:ext cx="2590800" cy="37149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8" name="Google Shape;198;p25"/>
          <p:cNvSpPr txBox="1">
            <a:spLocks noGrp="1"/>
          </p:cNvSpPr>
          <p:nvPr>
            <p:ph type="body" idx="1"/>
          </p:nvPr>
        </p:nvSpPr>
        <p:spPr>
          <a:xfrm>
            <a:off x="3505200" y="914400"/>
            <a:ext cx="51906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 Column, Wide Pic Top">
  <p:cSld name="1 Column, Wide Pic Top">
    <p:spTree>
      <p:nvGrpSpPr>
        <p:cNvPr id="1" name="Shape 199"/>
        <p:cNvGrpSpPr/>
        <p:nvPr/>
      </p:nvGrpSpPr>
      <p:grpSpPr>
        <a:xfrm>
          <a:off x="0" y="0"/>
          <a:ext cx="0" cy="0"/>
          <a:chOff x="0" y="0"/>
          <a:chExt cx="0" cy="0"/>
        </a:xfrm>
      </p:grpSpPr>
      <p:sp>
        <p:nvSpPr>
          <p:cNvPr id="200" name="Google Shape;200;p26"/>
          <p:cNvSpPr>
            <a:spLocks noGrp="1"/>
          </p:cNvSpPr>
          <p:nvPr>
            <p:ph type="pic" idx="2"/>
          </p:nvPr>
        </p:nvSpPr>
        <p:spPr>
          <a:xfrm>
            <a:off x="762000" y="914400"/>
            <a:ext cx="7921800" cy="13146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1" name="Google Shape;201;p26"/>
          <p:cNvSpPr txBox="1">
            <a:spLocks noGrp="1"/>
          </p:cNvSpPr>
          <p:nvPr>
            <p:ph type="body" idx="1"/>
          </p:nvPr>
        </p:nvSpPr>
        <p:spPr>
          <a:xfrm>
            <a:off x="752888" y="2343150"/>
            <a:ext cx="7933800" cy="22860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2" name="Google Shape;202;p26"/>
          <p:cNvSpPr txBox="1">
            <a:spLocks noGrp="1"/>
          </p:cNvSpPr>
          <p:nvPr>
            <p:ph type="title"/>
          </p:nvPr>
        </p:nvSpPr>
        <p:spPr>
          <a:xfrm>
            <a:off x="752888" y="205978"/>
            <a:ext cx="79338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 Column, Wide Pic Bottom">
  <p:cSld name="1 Column, Wide Pic Bottom">
    <p:spTree>
      <p:nvGrpSpPr>
        <p:cNvPr id="1" name="Shape 203"/>
        <p:cNvGrpSpPr/>
        <p:nvPr/>
      </p:nvGrpSpPr>
      <p:grpSpPr>
        <a:xfrm>
          <a:off x="0" y="0"/>
          <a:ext cx="0" cy="0"/>
          <a:chOff x="0" y="0"/>
          <a:chExt cx="0" cy="0"/>
        </a:xfrm>
      </p:grpSpPr>
      <p:sp>
        <p:nvSpPr>
          <p:cNvPr id="204" name="Google Shape;204;p27"/>
          <p:cNvSpPr>
            <a:spLocks noGrp="1"/>
          </p:cNvSpPr>
          <p:nvPr>
            <p:ph type="pic" idx="2"/>
          </p:nvPr>
        </p:nvSpPr>
        <p:spPr>
          <a:xfrm>
            <a:off x="762000" y="3314700"/>
            <a:ext cx="7921800" cy="13146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5" name="Google Shape;205;p27"/>
          <p:cNvSpPr txBox="1">
            <a:spLocks noGrp="1"/>
          </p:cNvSpPr>
          <p:nvPr>
            <p:ph type="body" idx="1"/>
          </p:nvPr>
        </p:nvSpPr>
        <p:spPr>
          <a:xfrm>
            <a:off x="752888" y="914400"/>
            <a:ext cx="7933800" cy="22860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6" name="Google Shape;206;p27"/>
          <p:cNvSpPr txBox="1">
            <a:spLocks noGrp="1"/>
          </p:cNvSpPr>
          <p:nvPr>
            <p:ph type="title"/>
          </p:nvPr>
        </p:nvSpPr>
        <p:spPr>
          <a:xfrm>
            <a:off x="752888" y="205978"/>
            <a:ext cx="79338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 name="Google Shape;209;p28"/>
          <p:cNvSpPr txBox="1">
            <a:spLocks noGrp="1"/>
          </p:cNvSpPr>
          <p:nvPr>
            <p:ph type="body" idx="1"/>
          </p:nvPr>
        </p:nvSpPr>
        <p:spPr>
          <a:xfrm>
            <a:off x="762000" y="914400"/>
            <a:ext cx="37428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0" name="Google Shape;210;p28"/>
          <p:cNvSpPr txBox="1">
            <a:spLocks noGrp="1"/>
          </p:cNvSpPr>
          <p:nvPr>
            <p:ph type="body" idx="2"/>
          </p:nvPr>
        </p:nvSpPr>
        <p:spPr>
          <a:xfrm>
            <a:off x="4953000" y="914400"/>
            <a:ext cx="37428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Column, 2 Pic">
  <p:cSld name="2 Column, 2 Pic">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p29"/>
          <p:cNvSpPr>
            <a:spLocks noGrp="1"/>
          </p:cNvSpPr>
          <p:nvPr>
            <p:ph type="pic" idx="2"/>
          </p:nvPr>
        </p:nvSpPr>
        <p:spPr>
          <a:xfrm>
            <a:off x="762001" y="914400"/>
            <a:ext cx="3733800" cy="12003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4" name="Google Shape;214;p29"/>
          <p:cNvSpPr>
            <a:spLocks noGrp="1"/>
          </p:cNvSpPr>
          <p:nvPr>
            <p:ph type="pic" idx="3"/>
          </p:nvPr>
        </p:nvSpPr>
        <p:spPr>
          <a:xfrm>
            <a:off x="4953000" y="914400"/>
            <a:ext cx="3733800" cy="12003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5" name="Google Shape;215;p29"/>
          <p:cNvSpPr txBox="1">
            <a:spLocks noGrp="1"/>
          </p:cNvSpPr>
          <p:nvPr>
            <p:ph type="body" idx="1"/>
          </p:nvPr>
        </p:nvSpPr>
        <p:spPr>
          <a:xfrm>
            <a:off x="752888" y="2286000"/>
            <a:ext cx="3742800" cy="23433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6" name="Google Shape;216;p29"/>
          <p:cNvSpPr txBox="1">
            <a:spLocks noGrp="1"/>
          </p:cNvSpPr>
          <p:nvPr>
            <p:ph type="body" idx="4"/>
          </p:nvPr>
        </p:nvSpPr>
        <p:spPr>
          <a:xfrm>
            <a:off x="4953000" y="2286000"/>
            <a:ext cx="3742800" cy="23433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9" name="Google Shape;219;p30"/>
          <p:cNvSpPr txBox="1">
            <a:spLocks noGrp="1"/>
          </p:cNvSpPr>
          <p:nvPr>
            <p:ph type="body" idx="1"/>
          </p:nvPr>
        </p:nvSpPr>
        <p:spPr>
          <a:xfrm>
            <a:off x="752888" y="914400"/>
            <a:ext cx="24474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0" name="Google Shape;220;p30"/>
          <p:cNvSpPr txBox="1">
            <a:spLocks noGrp="1"/>
          </p:cNvSpPr>
          <p:nvPr>
            <p:ph type="body" idx="2"/>
          </p:nvPr>
        </p:nvSpPr>
        <p:spPr>
          <a:xfrm>
            <a:off x="6248400" y="914400"/>
            <a:ext cx="24474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1" name="Google Shape;221;p30"/>
          <p:cNvSpPr txBox="1">
            <a:spLocks noGrp="1"/>
          </p:cNvSpPr>
          <p:nvPr>
            <p:ph type="body" idx="3"/>
          </p:nvPr>
        </p:nvSpPr>
        <p:spPr>
          <a:xfrm>
            <a:off x="3500644" y="914400"/>
            <a:ext cx="24474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Column, 3 Pic">
  <p:cSld name="3 Column, 3 Pic">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4" name="Google Shape;224;p31"/>
          <p:cNvSpPr>
            <a:spLocks noGrp="1"/>
          </p:cNvSpPr>
          <p:nvPr>
            <p:ph type="pic" idx="2"/>
          </p:nvPr>
        </p:nvSpPr>
        <p:spPr>
          <a:xfrm>
            <a:off x="762000" y="914400"/>
            <a:ext cx="2435400" cy="12003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5" name="Google Shape;225;p31"/>
          <p:cNvSpPr>
            <a:spLocks noGrp="1"/>
          </p:cNvSpPr>
          <p:nvPr>
            <p:ph type="pic" idx="3"/>
          </p:nvPr>
        </p:nvSpPr>
        <p:spPr>
          <a:xfrm>
            <a:off x="3508162" y="914400"/>
            <a:ext cx="2435400" cy="12003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6" name="Google Shape;226;p31"/>
          <p:cNvSpPr>
            <a:spLocks noGrp="1"/>
          </p:cNvSpPr>
          <p:nvPr>
            <p:ph type="pic" idx="4"/>
          </p:nvPr>
        </p:nvSpPr>
        <p:spPr>
          <a:xfrm>
            <a:off x="6251362" y="914400"/>
            <a:ext cx="2435400" cy="12003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7" name="Google Shape;227;p31"/>
          <p:cNvSpPr txBox="1">
            <a:spLocks noGrp="1"/>
          </p:cNvSpPr>
          <p:nvPr>
            <p:ph type="body" idx="1"/>
          </p:nvPr>
        </p:nvSpPr>
        <p:spPr>
          <a:xfrm>
            <a:off x="752888" y="2286000"/>
            <a:ext cx="2447400" cy="23433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8" name="Google Shape;228;p31"/>
          <p:cNvSpPr txBox="1">
            <a:spLocks noGrp="1"/>
          </p:cNvSpPr>
          <p:nvPr>
            <p:ph type="body" idx="5"/>
          </p:nvPr>
        </p:nvSpPr>
        <p:spPr>
          <a:xfrm>
            <a:off x="6248400" y="2286000"/>
            <a:ext cx="2447400" cy="23433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9" name="Google Shape;229;p31"/>
          <p:cNvSpPr txBox="1">
            <a:spLocks noGrp="1"/>
          </p:cNvSpPr>
          <p:nvPr>
            <p:ph type="body" idx="6"/>
          </p:nvPr>
        </p:nvSpPr>
        <p:spPr>
          <a:xfrm>
            <a:off x="3500644" y="2286000"/>
            <a:ext cx="2447400" cy="23433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 Lg Pic">
  <p:cSld name="1 Lg Pic">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 name="Google Shape;232;p32"/>
          <p:cNvSpPr>
            <a:spLocks noGrp="1"/>
          </p:cNvSpPr>
          <p:nvPr>
            <p:ph type="pic" idx="2"/>
          </p:nvPr>
        </p:nvSpPr>
        <p:spPr>
          <a:xfrm>
            <a:off x="762000" y="914400"/>
            <a:ext cx="7924800" cy="37149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k Blue">
  <p:cSld name="Dk Blue">
    <p:spTree>
      <p:nvGrpSpPr>
        <p:cNvPr id="1" name="Shape 233"/>
        <p:cNvGrpSpPr/>
        <p:nvPr/>
      </p:nvGrpSpPr>
      <p:grpSpPr>
        <a:xfrm>
          <a:off x="0" y="0"/>
          <a:ext cx="0" cy="0"/>
          <a:chOff x="0" y="0"/>
          <a:chExt cx="0" cy="0"/>
        </a:xfrm>
      </p:grpSpPr>
      <p:sp>
        <p:nvSpPr>
          <p:cNvPr id="234" name="Google Shape;234;p33"/>
          <p:cNvSpPr/>
          <p:nvPr/>
        </p:nvSpPr>
        <p:spPr>
          <a:xfrm>
            <a:off x="410810" y="0"/>
            <a:ext cx="8730900" cy="32004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5" name="Google Shape;235;p33"/>
          <p:cNvSpPr>
            <a:spLocks noGrp="1"/>
          </p:cNvSpPr>
          <p:nvPr>
            <p:ph type="pic" idx="2"/>
          </p:nvPr>
        </p:nvSpPr>
        <p:spPr>
          <a:xfrm>
            <a:off x="412576" y="3200400"/>
            <a:ext cx="8729100" cy="19431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Google Shape;236;p33"/>
          <p:cNvSpPr txBox="1">
            <a:spLocks noGrp="1"/>
          </p:cNvSpPr>
          <p:nvPr>
            <p:ph type="body" idx="1"/>
          </p:nvPr>
        </p:nvSpPr>
        <p:spPr>
          <a:xfrm>
            <a:off x="780334" y="1943099"/>
            <a:ext cx="1371600" cy="720000"/>
          </a:xfrm>
          <a:prstGeom prst="rect">
            <a:avLst/>
          </a:prstGeom>
          <a:noFill/>
          <a:ln>
            <a:noFill/>
          </a:ln>
        </p:spPr>
        <p:txBody>
          <a:bodyPr spcFirstLastPara="1" wrap="square" lIns="0" tIns="0" rIns="0" bIns="0" anchor="t" anchorCtr="0">
            <a:noAutofit/>
          </a:bodyPr>
          <a:lstStyle>
            <a:lvl1pPr marL="457200" lvl="0" indent="-228600" algn="l" rtl="0">
              <a:spcBef>
                <a:spcPts val="360"/>
              </a:spcBef>
              <a:spcAft>
                <a:spcPts val="0"/>
              </a:spcAft>
              <a:buClr>
                <a:srgbClr val="D6F5FF"/>
              </a:buClr>
              <a:buSzPts val="1800"/>
              <a:buNone/>
              <a:defRPr sz="1800" b="1">
                <a:solidFill>
                  <a:srgbClr val="D6F5FF"/>
                </a:solidFill>
                <a:latin typeface="Arial Narrow"/>
                <a:ea typeface="Arial Narrow"/>
                <a:cs typeface="Arial Narrow"/>
                <a:sym typeface="Arial Narrow"/>
              </a:defRPr>
            </a:lvl1pPr>
            <a:lvl2pPr marL="914400" lvl="1" indent="-228600" algn="l" rtl="0">
              <a:spcBef>
                <a:spcPts val="360"/>
              </a:spcBef>
              <a:spcAft>
                <a:spcPts val="0"/>
              </a:spcAft>
              <a:buClr>
                <a:srgbClr val="07336F"/>
              </a:buClr>
              <a:buSzPts val="1800"/>
              <a:buNone/>
              <a:defRPr sz="1800" b="1">
                <a:latin typeface="Arial Narrow"/>
                <a:ea typeface="Arial Narrow"/>
                <a:cs typeface="Arial Narrow"/>
                <a:sym typeface="Arial Narrow"/>
              </a:defRPr>
            </a:lvl2pPr>
            <a:lvl3pPr marL="1371600" lvl="2" indent="-228600" algn="l" rtl="0">
              <a:spcBef>
                <a:spcPts val="360"/>
              </a:spcBef>
              <a:spcAft>
                <a:spcPts val="0"/>
              </a:spcAft>
              <a:buClr>
                <a:srgbClr val="07336F"/>
              </a:buClr>
              <a:buSzPts val="1800"/>
              <a:buNone/>
              <a:defRPr sz="1800" b="1">
                <a:latin typeface="Arial Narrow"/>
                <a:ea typeface="Arial Narrow"/>
                <a:cs typeface="Arial Narrow"/>
                <a:sym typeface="Arial Narrow"/>
              </a:defRPr>
            </a:lvl3pPr>
            <a:lvl4pPr marL="1828800" lvl="3" indent="-228600" algn="l" rtl="0">
              <a:spcBef>
                <a:spcPts val="360"/>
              </a:spcBef>
              <a:spcAft>
                <a:spcPts val="0"/>
              </a:spcAft>
              <a:buClr>
                <a:srgbClr val="07336F"/>
              </a:buClr>
              <a:buSzPts val="1800"/>
              <a:buNone/>
              <a:defRPr sz="1800" b="1">
                <a:latin typeface="Arial Narrow"/>
                <a:ea typeface="Arial Narrow"/>
                <a:cs typeface="Arial Narrow"/>
                <a:sym typeface="Arial Narrow"/>
              </a:defRPr>
            </a:lvl4pPr>
            <a:lvl5pPr marL="2286000" lvl="4" indent="-228600" algn="l" rtl="0">
              <a:spcBef>
                <a:spcPts val="360"/>
              </a:spcBef>
              <a:spcAft>
                <a:spcPts val="0"/>
              </a:spcAft>
              <a:buClr>
                <a:srgbClr val="07336F"/>
              </a:buClr>
              <a:buSzPts val="1800"/>
              <a:buNone/>
              <a:defRPr sz="1800" b="1">
                <a:latin typeface="Arial Narrow"/>
                <a:ea typeface="Arial Narrow"/>
                <a:cs typeface="Arial Narrow"/>
                <a:sym typeface="Arial Narrow"/>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7" name="Google Shape;237;p33"/>
          <p:cNvSpPr txBox="1">
            <a:spLocks noGrp="1"/>
          </p:cNvSpPr>
          <p:nvPr>
            <p:ph type="body" idx="3"/>
          </p:nvPr>
        </p:nvSpPr>
        <p:spPr>
          <a:xfrm>
            <a:off x="780334" y="2800350"/>
            <a:ext cx="1295400" cy="201600"/>
          </a:xfrm>
          <a:prstGeom prst="rect">
            <a:avLst/>
          </a:prstGeom>
          <a:noFill/>
          <a:ln>
            <a:noFill/>
          </a:ln>
        </p:spPr>
        <p:txBody>
          <a:bodyPr spcFirstLastPara="1" wrap="square" lIns="0" tIns="0" rIns="0" bIns="0" anchor="t" anchorCtr="0">
            <a:noAutofit/>
          </a:bodyPr>
          <a:lstStyle>
            <a:lvl1pPr marL="457200" lvl="0" indent="-228600" algn="l" rtl="0">
              <a:spcBef>
                <a:spcPts val="320"/>
              </a:spcBef>
              <a:spcAft>
                <a:spcPts val="0"/>
              </a:spcAft>
              <a:buClr>
                <a:srgbClr val="D6F5FF"/>
              </a:buClr>
              <a:buSzPts val="1600"/>
              <a:buNone/>
              <a:defRPr sz="1600" b="0">
                <a:solidFill>
                  <a:srgbClr val="D6F5FF"/>
                </a:solidFill>
                <a:latin typeface="Arial Narrow"/>
                <a:ea typeface="Arial Narrow"/>
                <a:cs typeface="Arial Narrow"/>
                <a:sym typeface="Arial Narrow"/>
              </a:defRPr>
            </a:lvl1pPr>
            <a:lvl2pPr marL="914400" lvl="1" indent="-228600" algn="l" rtl="0">
              <a:spcBef>
                <a:spcPts val="360"/>
              </a:spcBef>
              <a:spcAft>
                <a:spcPts val="0"/>
              </a:spcAft>
              <a:buClr>
                <a:srgbClr val="07336F"/>
              </a:buClr>
              <a:buSzPts val="1800"/>
              <a:buNone/>
              <a:defRPr sz="1800" b="1">
                <a:latin typeface="Arial Narrow"/>
                <a:ea typeface="Arial Narrow"/>
                <a:cs typeface="Arial Narrow"/>
                <a:sym typeface="Arial Narrow"/>
              </a:defRPr>
            </a:lvl2pPr>
            <a:lvl3pPr marL="1371600" lvl="2" indent="-228600" algn="l" rtl="0">
              <a:spcBef>
                <a:spcPts val="360"/>
              </a:spcBef>
              <a:spcAft>
                <a:spcPts val="0"/>
              </a:spcAft>
              <a:buClr>
                <a:srgbClr val="07336F"/>
              </a:buClr>
              <a:buSzPts val="1800"/>
              <a:buNone/>
              <a:defRPr sz="1800" b="1">
                <a:latin typeface="Arial Narrow"/>
                <a:ea typeface="Arial Narrow"/>
                <a:cs typeface="Arial Narrow"/>
                <a:sym typeface="Arial Narrow"/>
              </a:defRPr>
            </a:lvl3pPr>
            <a:lvl4pPr marL="1828800" lvl="3" indent="-228600" algn="l" rtl="0">
              <a:spcBef>
                <a:spcPts val="360"/>
              </a:spcBef>
              <a:spcAft>
                <a:spcPts val="0"/>
              </a:spcAft>
              <a:buClr>
                <a:srgbClr val="07336F"/>
              </a:buClr>
              <a:buSzPts val="1800"/>
              <a:buNone/>
              <a:defRPr sz="1800" b="1">
                <a:latin typeface="Arial Narrow"/>
                <a:ea typeface="Arial Narrow"/>
                <a:cs typeface="Arial Narrow"/>
                <a:sym typeface="Arial Narrow"/>
              </a:defRPr>
            </a:lvl4pPr>
            <a:lvl5pPr marL="2286000" lvl="4" indent="-228600" algn="l" rtl="0">
              <a:spcBef>
                <a:spcPts val="360"/>
              </a:spcBef>
              <a:spcAft>
                <a:spcPts val="0"/>
              </a:spcAft>
              <a:buClr>
                <a:srgbClr val="07336F"/>
              </a:buClr>
              <a:buSzPts val="1800"/>
              <a:buNone/>
              <a:defRPr sz="1800" b="1">
                <a:latin typeface="Arial Narrow"/>
                <a:ea typeface="Arial Narrow"/>
                <a:cs typeface="Arial Narrow"/>
                <a:sym typeface="Arial Narrow"/>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8" name="Google Shape;238;p33"/>
          <p:cNvSpPr txBox="1">
            <a:spLocks noGrp="1"/>
          </p:cNvSpPr>
          <p:nvPr>
            <p:ph type="body" idx="4"/>
          </p:nvPr>
        </p:nvSpPr>
        <p:spPr>
          <a:xfrm>
            <a:off x="2514600" y="576559"/>
            <a:ext cx="6096000" cy="1019100"/>
          </a:xfrm>
          <a:prstGeom prst="rect">
            <a:avLst/>
          </a:prstGeom>
          <a:noFill/>
          <a:ln>
            <a:noFill/>
          </a:ln>
        </p:spPr>
        <p:txBody>
          <a:bodyPr spcFirstLastPara="1" wrap="square" lIns="0" tIns="0" rIns="0" bIns="0" anchor="t" anchorCtr="0">
            <a:noAutofit/>
          </a:bodyPr>
          <a:lstStyle>
            <a:lvl1pPr marL="457200" lvl="0" indent="-228600" algn="l" rtl="0">
              <a:spcBef>
                <a:spcPts val="880"/>
              </a:spcBef>
              <a:spcAft>
                <a:spcPts val="0"/>
              </a:spcAft>
              <a:buClr>
                <a:schemeClr val="lt1"/>
              </a:buClr>
              <a:buSzPts val="4400"/>
              <a:buNone/>
              <a:defRPr sz="4400" b="1">
                <a:solidFill>
                  <a:schemeClr val="lt1"/>
                </a:solidFill>
              </a:defRPr>
            </a:lvl1pPr>
            <a:lvl2pPr marL="914400" lvl="1" indent="-342900" algn="l" rtl="0">
              <a:spcBef>
                <a:spcPts val="360"/>
              </a:spcBef>
              <a:spcAft>
                <a:spcPts val="0"/>
              </a:spcAft>
              <a:buClr>
                <a:srgbClr val="07336F"/>
              </a:buClr>
              <a:buSzPts val="1800"/>
              <a:buChar char="•"/>
              <a:defRPr/>
            </a:lvl2pPr>
            <a:lvl3pPr marL="1371600" lvl="2" indent="-342900" algn="l" rtl="0">
              <a:spcBef>
                <a:spcPts val="360"/>
              </a:spcBef>
              <a:spcAft>
                <a:spcPts val="0"/>
              </a:spcAft>
              <a:buClr>
                <a:srgbClr val="07336F"/>
              </a:buClr>
              <a:buSzPts val="1800"/>
              <a:buChar char="•"/>
              <a:defRPr/>
            </a:lvl3pPr>
            <a:lvl4pPr marL="1828800" lvl="3" indent="-342900" algn="l" rtl="0">
              <a:spcBef>
                <a:spcPts val="360"/>
              </a:spcBef>
              <a:spcAft>
                <a:spcPts val="0"/>
              </a:spcAft>
              <a:buClr>
                <a:srgbClr val="07336F"/>
              </a:buClr>
              <a:buSzPts val="1800"/>
              <a:buChar char="•"/>
              <a:defRPr/>
            </a:lvl4pPr>
            <a:lvl5pPr marL="2286000" lvl="4" indent="-342900" algn="l" rtl="0">
              <a:spcBef>
                <a:spcPts val="360"/>
              </a:spcBef>
              <a:spcAft>
                <a:spcPts val="0"/>
              </a:spcAft>
              <a:buClr>
                <a:srgbClr val="07336F"/>
              </a:buClr>
              <a:buSzPts val="1800"/>
              <a:buChar char="•"/>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p33"/>
          <p:cNvSpPr txBox="1">
            <a:spLocks noGrp="1"/>
          </p:cNvSpPr>
          <p:nvPr>
            <p:ph type="body" idx="5"/>
          </p:nvPr>
        </p:nvSpPr>
        <p:spPr>
          <a:xfrm>
            <a:off x="2515037" y="1696640"/>
            <a:ext cx="6092400" cy="703500"/>
          </a:xfrm>
          <a:prstGeom prst="rect">
            <a:avLst/>
          </a:prstGeom>
          <a:noFill/>
          <a:ln>
            <a:noFill/>
          </a:ln>
        </p:spPr>
        <p:txBody>
          <a:bodyPr spcFirstLastPara="1" wrap="square" lIns="0" tIns="0" rIns="0" bIns="0" anchor="t" anchorCtr="0">
            <a:noAutofit/>
          </a:bodyPr>
          <a:lstStyle>
            <a:lvl1pPr marL="457200" lvl="0" indent="-228600" algn="l" rtl="0">
              <a:spcBef>
                <a:spcPts val="560"/>
              </a:spcBef>
              <a:spcAft>
                <a:spcPts val="0"/>
              </a:spcAft>
              <a:buClr>
                <a:srgbClr val="C4EDFF"/>
              </a:buClr>
              <a:buSzPts val="2800"/>
              <a:buNone/>
              <a:defRPr sz="2800" b="0">
                <a:solidFill>
                  <a:srgbClr val="C4EDFF"/>
                </a:solidFill>
                <a:latin typeface="Arial Narrow"/>
                <a:ea typeface="Arial Narrow"/>
                <a:cs typeface="Arial Narrow"/>
                <a:sym typeface="Arial Narrow"/>
              </a:defRPr>
            </a:lvl1pPr>
            <a:lvl2pPr marL="914400" lvl="1" indent="-342900" algn="l" rtl="0">
              <a:spcBef>
                <a:spcPts val="360"/>
              </a:spcBef>
              <a:spcAft>
                <a:spcPts val="0"/>
              </a:spcAft>
              <a:buClr>
                <a:srgbClr val="07336F"/>
              </a:buClr>
              <a:buSzPts val="1800"/>
              <a:buChar char="•"/>
              <a:defRPr/>
            </a:lvl2pPr>
            <a:lvl3pPr marL="1371600" lvl="2" indent="-342900" algn="l" rtl="0">
              <a:spcBef>
                <a:spcPts val="360"/>
              </a:spcBef>
              <a:spcAft>
                <a:spcPts val="0"/>
              </a:spcAft>
              <a:buClr>
                <a:srgbClr val="07336F"/>
              </a:buClr>
              <a:buSzPts val="1800"/>
              <a:buChar char="•"/>
              <a:defRPr/>
            </a:lvl3pPr>
            <a:lvl4pPr marL="1828800" lvl="3" indent="-342900" algn="l" rtl="0">
              <a:spcBef>
                <a:spcPts val="360"/>
              </a:spcBef>
              <a:spcAft>
                <a:spcPts val="0"/>
              </a:spcAft>
              <a:buClr>
                <a:srgbClr val="07336F"/>
              </a:buClr>
              <a:buSzPts val="1800"/>
              <a:buChar char="•"/>
              <a:defRPr/>
            </a:lvl4pPr>
            <a:lvl5pPr marL="2286000" lvl="4" indent="-342900" algn="l" rtl="0">
              <a:spcBef>
                <a:spcPts val="360"/>
              </a:spcBef>
              <a:spcAft>
                <a:spcPts val="0"/>
              </a:spcAft>
              <a:buClr>
                <a:srgbClr val="07336F"/>
              </a:buClr>
              <a:buSzPts val="1800"/>
              <a:buChar char="•"/>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0" name="Google Shape;240;p33"/>
          <p:cNvSpPr txBox="1">
            <a:spLocks noGrp="1"/>
          </p:cNvSpPr>
          <p:nvPr>
            <p:ph type="body" idx="6"/>
          </p:nvPr>
        </p:nvSpPr>
        <p:spPr>
          <a:xfrm>
            <a:off x="2514600" y="2483428"/>
            <a:ext cx="6096000" cy="519600"/>
          </a:xfrm>
          <a:prstGeom prst="rect">
            <a:avLst/>
          </a:prstGeom>
          <a:noFill/>
          <a:ln>
            <a:noFill/>
          </a:ln>
        </p:spPr>
        <p:txBody>
          <a:bodyPr spcFirstLastPara="1" wrap="square" lIns="0" tIns="0" rIns="0" bIns="0" anchor="t" anchorCtr="0">
            <a:noAutofit/>
          </a:bodyPr>
          <a:lstStyle>
            <a:lvl1pPr marL="457200" lvl="0" indent="-228600" algn="l" rtl="0">
              <a:spcBef>
                <a:spcPts val="360"/>
              </a:spcBef>
              <a:spcAft>
                <a:spcPts val="0"/>
              </a:spcAft>
              <a:buClr>
                <a:srgbClr val="C4EDFF"/>
              </a:buClr>
              <a:buSzPts val="1800"/>
              <a:buNone/>
              <a:defRPr sz="1800">
                <a:solidFill>
                  <a:srgbClr val="C4EDFF"/>
                </a:solidFill>
                <a:latin typeface="Arial Narrow"/>
                <a:ea typeface="Arial Narrow"/>
                <a:cs typeface="Arial Narrow"/>
                <a:sym typeface="Arial Narrow"/>
              </a:defRPr>
            </a:lvl1pPr>
            <a:lvl2pPr marL="914400" lvl="1" indent="-342900" algn="l" rtl="0">
              <a:spcBef>
                <a:spcPts val="360"/>
              </a:spcBef>
              <a:spcAft>
                <a:spcPts val="0"/>
              </a:spcAft>
              <a:buClr>
                <a:srgbClr val="07336F"/>
              </a:buClr>
              <a:buSzPts val="1800"/>
              <a:buChar char="•"/>
              <a:defRPr/>
            </a:lvl2pPr>
            <a:lvl3pPr marL="1371600" lvl="2" indent="-342900" algn="l" rtl="0">
              <a:spcBef>
                <a:spcPts val="360"/>
              </a:spcBef>
              <a:spcAft>
                <a:spcPts val="0"/>
              </a:spcAft>
              <a:buClr>
                <a:srgbClr val="07336F"/>
              </a:buClr>
              <a:buSzPts val="1800"/>
              <a:buChar char="•"/>
              <a:defRPr/>
            </a:lvl3pPr>
            <a:lvl4pPr marL="1828800" lvl="3" indent="-342900" algn="l" rtl="0">
              <a:spcBef>
                <a:spcPts val="360"/>
              </a:spcBef>
              <a:spcAft>
                <a:spcPts val="0"/>
              </a:spcAft>
              <a:buClr>
                <a:srgbClr val="07336F"/>
              </a:buClr>
              <a:buSzPts val="1800"/>
              <a:buChar char="•"/>
              <a:defRPr/>
            </a:lvl4pPr>
            <a:lvl5pPr marL="2286000" lvl="4" indent="-342900" algn="l" rtl="0">
              <a:spcBef>
                <a:spcPts val="360"/>
              </a:spcBef>
              <a:spcAft>
                <a:spcPts val="0"/>
              </a:spcAft>
              <a:buClr>
                <a:srgbClr val="07336F"/>
              </a:buClr>
              <a:buSzPts val="1800"/>
              <a:buChar char="•"/>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cxnSp>
        <p:nvCxnSpPr>
          <p:cNvPr id="241" name="Google Shape;241;p33"/>
          <p:cNvCxnSpPr/>
          <p:nvPr/>
        </p:nvCxnSpPr>
        <p:spPr>
          <a:xfrm>
            <a:off x="2285999" y="457200"/>
            <a:ext cx="0" cy="2604900"/>
          </a:xfrm>
          <a:prstGeom prst="straightConnector1">
            <a:avLst/>
          </a:prstGeom>
          <a:noFill/>
          <a:ln w="12700" cap="flat" cmpd="sng">
            <a:solidFill>
              <a:srgbClr val="3687F3"/>
            </a:solidFill>
            <a:prstDash val="solid"/>
            <a:round/>
            <a:headEnd type="none" w="sm" len="sm"/>
            <a:tailEnd type="none" w="sm" len="sm"/>
          </a:ln>
        </p:spPr>
      </p:cxnSp>
      <p:pic>
        <p:nvPicPr>
          <p:cNvPr id="242" name="Google Shape;242;p33">
            <a:hlinkClick r:id="rId2"/>
          </p:cNvPr>
          <p:cNvPicPr preferRelativeResize="0"/>
          <p:nvPr/>
        </p:nvPicPr>
        <p:blipFill rotWithShape="1">
          <a:blip r:embed="rId3">
            <a:alphaModFix/>
          </a:blip>
          <a:srcRect/>
          <a:stretch/>
        </p:blipFill>
        <p:spPr>
          <a:xfrm>
            <a:off x="533400" y="400050"/>
            <a:ext cx="1321602" cy="1600434"/>
          </a:xfrm>
          <a:prstGeom prst="rect">
            <a:avLst/>
          </a:prstGeom>
          <a:noFill/>
          <a:ln>
            <a:noFill/>
          </a:ln>
        </p:spPr>
      </p:pic>
      <p:grpSp>
        <p:nvGrpSpPr>
          <p:cNvPr id="243" name="Google Shape;243;p33"/>
          <p:cNvGrpSpPr/>
          <p:nvPr/>
        </p:nvGrpSpPr>
        <p:grpSpPr>
          <a:xfrm>
            <a:off x="-30388" y="0"/>
            <a:ext cx="472440" cy="5143500"/>
            <a:chOff x="-15240" y="0"/>
            <a:chExt cx="472440" cy="6858000"/>
          </a:xfrm>
        </p:grpSpPr>
        <p:sp>
          <p:nvSpPr>
            <p:cNvPr id="244" name="Google Shape;244;p33"/>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45" name="Google Shape;245;p33"/>
            <p:cNvSpPr/>
            <p:nvPr/>
          </p:nvSpPr>
          <p:spPr>
            <a:xfrm>
              <a:off x="16002" y="10264"/>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46" name="Google Shape;246;p33"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247" name="Google Shape;247;p33"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248" name="Google Shape;248;p33"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249" name="Google Shape;249;p33"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250" name="Google Shape;250;p33"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251" name="Google Shape;251;p33"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252" name="Google Shape;252;p33"/>
            <p:cNvGrpSpPr/>
            <p:nvPr/>
          </p:nvGrpSpPr>
          <p:grpSpPr>
            <a:xfrm>
              <a:off x="15148" y="0"/>
              <a:ext cx="420600" cy="6858000"/>
              <a:chOff x="15148" y="0"/>
              <a:chExt cx="420600" cy="6858000"/>
            </a:xfrm>
          </p:grpSpPr>
          <p:grpSp>
            <p:nvGrpSpPr>
              <p:cNvPr id="253" name="Google Shape;253;p33"/>
              <p:cNvGrpSpPr/>
              <p:nvPr/>
            </p:nvGrpSpPr>
            <p:grpSpPr>
              <a:xfrm>
                <a:off x="15148" y="1066800"/>
                <a:ext cx="420600" cy="5334000"/>
                <a:chOff x="15148" y="1066800"/>
                <a:chExt cx="420600" cy="5334000"/>
              </a:xfrm>
            </p:grpSpPr>
            <p:cxnSp>
              <p:nvCxnSpPr>
                <p:cNvPr id="254" name="Google Shape;254;p33"/>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55" name="Google Shape;255;p33"/>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56" name="Google Shape;256;p33"/>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57" name="Google Shape;257;p33"/>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58" name="Google Shape;258;p33"/>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59" name="Google Shape;259;p33"/>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260" name="Google Shape;260;p33"/>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se Template">
  <p:cSld name="Base Template">
    <p:bg>
      <p:bgPr>
        <a:solidFill>
          <a:schemeClr val="lt1"/>
        </a:solidFill>
        <a:effectLst/>
      </p:bgPr>
    </p:bg>
    <p:spTree>
      <p:nvGrpSpPr>
        <p:cNvPr id="1" name="Shape 261"/>
        <p:cNvGrpSpPr/>
        <p:nvPr/>
      </p:nvGrpSpPr>
      <p:grpSpPr>
        <a:xfrm>
          <a:off x="0" y="0"/>
          <a:ext cx="0" cy="0"/>
          <a:chOff x="0" y="0"/>
          <a:chExt cx="0" cy="0"/>
        </a:xfrm>
      </p:grpSpPr>
      <p:sp>
        <p:nvSpPr>
          <p:cNvPr id="262" name="Google Shape;262;p34"/>
          <p:cNvSpPr/>
          <p:nvPr/>
        </p:nvSpPr>
        <p:spPr>
          <a:xfrm>
            <a:off x="0" y="0"/>
            <a:ext cx="9144000" cy="445800"/>
          </a:xfrm>
          <a:prstGeom prst="rect">
            <a:avLst/>
          </a:prstGeom>
          <a:solidFill>
            <a:srgbClr val="0A4595"/>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3" name="Google Shape;263;p34"/>
          <p:cNvSpPr/>
          <p:nvPr/>
        </p:nvSpPr>
        <p:spPr>
          <a:xfrm>
            <a:off x="0" y="428625"/>
            <a:ext cx="9144000" cy="200100"/>
          </a:xfrm>
          <a:prstGeom prst="rect">
            <a:avLst/>
          </a:prstGeom>
          <a:solidFill>
            <a:srgbClr val="EAEAEA"/>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4" name="Google Shape;264;p34"/>
          <p:cNvPicPr preferRelativeResize="0"/>
          <p:nvPr/>
        </p:nvPicPr>
        <p:blipFill rotWithShape="1">
          <a:blip r:embed="rId2">
            <a:alphaModFix/>
          </a:blip>
          <a:srcRect/>
          <a:stretch/>
        </p:blipFill>
        <p:spPr>
          <a:xfrm>
            <a:off x="30773" y="18903"/>
            <a:ext cx="582930" cy="582930"/>
          </a:xfrm>
          <a:prstGeom prst="rect">
            <a:avLst/>
          </a:prstGeom>
          <a:noFill/>
          <a:ln>
            <a:noFill/>
          </a:ln>
        </p:spPr>
      </p:pic>
      <p:sp>
        <p:nvSpPr>
          <p:cNvPr id="265" name="Google Shape;265;p34"/>
          <p:cNvSpPr/>
          <p:nvPr/>
        </p:nvSpPr>
        <p:spPr>
          <a:xfrm>
            <a:off x="0" y="4886325"/>
            <a:ext cx="9144000" cy="257100"/>
          </a:xfrm>
          <a:prstGeom prst="rect">
            <a:avLst/>
          </a:prstGeom>
          <a:solidFill>
            <a:srgbClr val="EAEAEA"/>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6" name="Google Shape;266;p34"/>
          <p:cNvSpPr txBox="1"/>
          <p:nvPr/>
        </p:nvSpPr>
        <p:spPr>
          <a:xfrm>
            <a:off x="5086350" y="4886325"/>
            <a:ext cx="4029000" cy="257100"/>
          </a:xfrm>
          <a:prstGeom prst="rect">
            <a:avLst/>
          </a:prstGeom>
          <a:noFill/>
          <a:ln>
            <a:noFill/>
          </a:ln>
        </p:spPr>
        <p:txBody>
          <a:bodyPr spcFirstLastPara="1" wrap="square" lIns="34275" tIns="17150" rIns="34275" bIns="17150" anchor="ctr" anchorCtr="0">
            <a:noAutofit/>
          </a:bodyPr>
          <a:lstStyle/>
          <a:p>
            <a:pPr marL="0" marR="0" lvl="0" indent="0" algn="r" rtl="0">
              <a:spcBef>
                <a:spcPts val="0"/>
              </a:spcBef>
              <a:spcAft>
                <a:spcPts val="0"/>
              </a:spcAft>
              <a:buClr>
                <a:srgbClr val="0A4595"/>
              </a:buClr>
              <a:buSzPts val="1200"/>
              <a:buFont typeface="Arial"/>
              <a:buNone/>
            </a:pPr>
            <a:r>
              <a:rPr lang="en" sz="1200" b="0">
                <a:solidFill>
                  <a:srgbClr val="0A4595"/>
                </a:solidFill>
                <a:latin typeface="Arial"/>
                <a:ea typeface="Arial"/>
                <a:cs typeface="Arial"/>
                <a:sym typeface="Arial"/>
              </a:rPr>
              <a:t>National Weather Service – Miami-South Florida</a:t>
            </a:r>
            <a:endParaRPr sz="500"/>
          </a:p>
        </p:txBody>
      </p:sp>
      <p:sp>
        <p:nvSpPr>
          <p:cNvPr id="267" name="Google Shape;267;p34"/>
          <p:cNvSpPr txBox="1"/>
          <p:nvPr/>
        </p:nvSpPr>
        <p:spPr>
          <a:xfrm>
            <a:off x="30773" y="4886325"/>
            <a:ext cx="2483700" cy="257100"/>
          </a:xfrm>
          <a:prstGeom prst="rect">
            <a:avLst/>
          </a:prstGeom>
          <a:noFill/>
          <a:ln>
            <a:noFill/>
          </a:ln>
        </p:spPr>
        <p:txBody>
          <a:bodyPr spcFirstLastPara="1" wrap="square" lIns="34275" tIns="17150" rIns="34275" bIns="17150" anchor="ctr" anchorCtr="0">
            <a:noAutofit/>
          </a:bodyPr>
          <a:lstStyle/>
          <a:p>
            <a:pPr marL="0" marR="0" lvl="0" indent="0" algn="l" rtl="0">
              <a:spcBef>
                <a:spcPts val="0"/>
              </a:spcBef>
              <a:spcAft>
                <a:spcPts val="0"/>
              </a:spcAft>
              <a:buClr>
                <a:srgbClr val="0A4595"/>
              </a:buClr>
              <a:buSzPts val="1200"/>
              <a:buFont typeface="Arial"/>
              <a:buNone/>
            </a:pPr>
            <a:r>
              <a:rPr lang="en" sz="1200">
                <a:solidFill>
                  <a:srgbClr val="0A4595"/>
                </a:solidFill>
                <a:latin typeface="Arial"/>
                <a:ea typeface="Arial"/>
                <a:cs typeface="Arial"/>
                <a:sym typeface="Arial"/>
              </a:rPr>
              <a:t>Last Updated:  5/23/2021 5:20 AM</a:t>
            </a:r>
            <a:endParaRPr sz="1200">
              <a:solidFill>
                <a:srgbClr val="0A4595"/>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8"/>
        <p:cNvGrpSpPr/>
        <p:nvPr/>
      </p:nvGrpSpPr>
      <p:grpSpPr>
        <a:xfrm>
          <a:off x="0" y="0"/>
          <a:ext cx="0" cy="0"/>
          <a:chOff x="0" y="0"/>
          <a:chExt cx="0" cy="0"/>
        </a:xfrm>
      </p:grpSpPr>
      <p:sp>
        <p:nvSpPr>
          <p:cNvPr id="269" name="Google Shape;269;p35"/>
          <p:cNvSpPr txBox="1">
            <a:spLocks noGrp="1"/>
          </p:cNvSpPr>
          <p:nvPr>
            <p:ph type="title"/>
          </p:nvPr>
        </p:nvSpPr>
        <p:spPr>
          <a:xfrm>
            <a:off x="-2" y="111289"/>
            <a:ext cx="9144000" cy="548400"/>
          </a:xfrm>
          <a:prstGeom prst="rect">
            <a:avLst/>
          </a:prstGeom>
          <a:solidFill>
            <a:schemeClr val="dk2"/>
          </a:solidFill>
          <a:ln>
            <a:noFill/>
          </a:ln>
        </p:spPr>
        <p:txBody>
          <a:bodyPr spcFirstLastPara="1" wrap="square" lIns="91425" tIns="91425" rIns="91425" bIns="91425" anchor="ctr" anchorCtr="0">
            <a:noAutofit/>
          </a:bodyPr>
          <a:lstStyle>
            <a:lvl1pPr lvl="0" algn="l" rtl="0">
              <a:lnSpc>
                <a:spcPct val="90000"/>
              </a:lnSpc>
              <a:spcBef>
                <a:spcPts val="0"/>
              </a:spcBef>
              <a:spcAft>
                <a:spcPts val="0"/>
              </a:spcAft>
              <a:buClr>
                <a:schemeClr val="lt1"/>
              </a:buClr>
              <a:buSzPts val="3600"/>
              <a:buFont typeface="Libre Franklin Medium"/>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70" name="Google Shape;270;p35"/>
          <p:cNvCxnSpPr/>
          <p:nvPr/>
        </p:nvCxnSpPr>
        <p:spPr>
          <a:xfrm>
            <a:off x="-1" y="954360"/>
            <a:ext cx="9144000" cy="1500"/>
          </a:xfrm>
          <a:prstGeom prst="straightConnector1">
            <a:avLst/>
          </a:prstGeom>
          <a:noFill/>
          <a:ln w="50800" cap="flat" cmpd="sng">
            <a:solidFill>
              <a:srgbClr val="85652F"/>
            </a:solidFill>
            <a:prstDash val="solid"/>
            <a:round/>
            <a:headEnd type="none" w="sm" len="sm"/>
            <a:tailEnd type="none" w="sm" len="sm"/>
          </a:ln>
        </p:spPr>
      </p:cxnSp>
      <p:sp>
        <p:nvSpPr>
          <p:cNvPr id="271" name="Google Shape;271;p35"/>
          <p:cNvSpPr txBox="1">
            <a:spLocks noGrp="1"/>
          </p:cNvSpPr>
          <p:nvPr>
            <p:ph type="body" idx="1"/>
          </p:nvPr>
        </p:nvSpPr>
        <p:spPr>
          <a:xfrm>
            <a:off x="0" y="1062428"/>
            <a:ext cx="4114800" cy="393000"/>
          </a:xfrm>
          <a:prstGeom prst="rect">
            <a:avLst/>
          </a:prstGeom>
          <a:solidFill>
            <a:srgbClr val="674F25"/>
          </a:solidFill>
          <a:ln>
            <a:noFill/>
          </a:ln>
        </p:spPr>
        <p:txBody>
          <a:bodyPr spcFirstLastPara="1" wrap="square" lIns="91425" tIns="45700" rIns="91425" bIns="45700" anchor="ctr" anchorCtr="0">
            <a:noAutofit/>
          </a:bodyPr>
          <a:lstStyle>
            <a:lvl1pPr marL="457200" lvl="0" indent="-228600" algn="l" rtl="0">
              <a:lnSpc>
                <a:spcPct val="90000"/>
              </a:lnSpc>
              <a:spcBef>
                <a:spcPts val="1000"/>
              </a:spcBef>
              <a:spcAft>
                <a:spcPts val="0"/>
              </a:spcAft>
              <a:buClr>
                <a:schemeClr val="lt1"/>
              </a:buClr>
              <a:buSzPts val="2310"/>
              <a:buNone/>
              <a:defRPr sz="2200" b="1">
                <a:solidFill>
                  <a:schemeClr val="lt1"/>
                </a:solidFill>
              </a:defRPr>
            </a:lvl1pPr>
            <a:lvl2pPr marL="914400" lvl="1" indent="-228600" algn="l" rtl="0">
              <a:lnSpc>
                <a:spcPct val="90000"/>
              </a:lnSpc>
              <a:spcBef>
                <a:spcPts val="500"/>
              </a:spcBef>
              <a:spcAft>
                <a:spcPts val="0"/>
              </a:spcAft>
              <a:buClr>
                <a:srgbClr val="24354A"/>
              </a:buClr>
              <a:buSzPts val="1900"/>
              <a:buNone/>
              <a:defRPr sz="2000" b="1"/>
            </a:lvl2pPr>
            <a:lvl3pPr marL="1371600" lvl="2" indent="-228600" algn="l" rtl="0">
              <a:lnSpc>
                <a:spcPct val="90000"/>
              </a:lnSpc>
              <a:spcBef>
                <a:spcPts val="500"/>
              </a:spcBef>
              <a:spcAft>
                <a:spcPts val="0"/>
              </a:spcAft>
              <a:buClr>
                <a:srgbClr val="68583B"/>
              </a:buClr>
              <a:buSzPts val="171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72" name="Google Shape;272;p35"/>
          <p:cNvSpPr/>
          <p:nvPr/>
        </p:nvSpPr>
        <p:spPr>
          <a:xfrm>
            <a:off x="0" y="4929892"/>
            <a:ext cx="9144000" cy="21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3" name="Google Shape;273;p35"/>
          <p:cNvSpPr txBox="1">
            <a:spLocks noGrp="1"/>
          </p:cNvSpPr>
          <p:nvPr>
            <p:ph type="body" idx="2"/>
          </p:nvPr>
        </p:nvSpPr>
        <p:spPr>
          <a:xfrm>
            <a:off x="464693" y="1668857"/>
            <a:ext cx="3749100" cy="2968800"/>
          </a:xfrm>
          <a:prstGeom prst="rect">
            <a:avLst/>
          </a:prstGeom>
          <a:noFill/>
          <a:ln>
            <a:noFill/>
          </a:ln>
        </p:spPr>
        <p:txBody>
          <a:bodyPr spcFirstLastPara="1" wrap="square" lIns="91425" tIns="91425" rIns="91425" bIns="91425" anchor="t" anchorCtr="0">
            <a:noAutofit/>
          </a:bodyPr>
          <a:lstStyle>
            <a:lvl1pPr marL="457200" lvl="0" indent="-388620" algn="l" rtl="0">
              <a:lnSpc>
                <a:spcPct val="90000"/>
              </a:lnSpc>
              <a:spcBef>
                <a:spcPts val="1000"/>
              </a:spcBef>
              <a:spcAft>
                <a:spcPts val="0"/>
              </a:spcAft>
              <a:buClr>
                <a:schemeClr val="dk1"/>
              </a:buClr>
              <a:buSzPts val="2520"/>
              <a:buChar char="•"/>
              <a:defRPr sz="2400"/>
            </a:lvl1pPr>
            <a:lvl2pPr marL="914400" lvl="1" indent="-349250" algn="l" rtl="0">
              <a:lnSpc>
                <a:spcPct val="90000"/>
              </a:lnSpc>
              <a:spcBef>
                <a:spcPts val="500"/>
              </a:spcBef>
              <a:spcAft>
                <a:spcPts val="0"/>
              </a:spcAft>
              <a:buClr>
                <a:srgbClr val="24354A"/>
              </a:buClr>
              <a:buSzPts val="1900"/>
              <a:buChar char="•"/>
              <a:defRPr sz="2000"/>
            </a:lvl2pPr>
            <a:lvl3pPr marL="1371600" lvl="2" indent="-325119" algn="l" rtl="0">
              <a:lnSpc>
                <a:spcPct val="90000"/>
              </a:lnSpc>
              <a:spcBef>
                <a:spcPts val="500"/>
              </a:spcBef>
              <a:spcAft>
                <a:spcPts val="0"/>
              </a:spcAft>
              <a:buClr>
                <a:schemeClr val="dk1"/>
              </a:buClr>
              <a:buSzPts val="1520"/>
              <a:buChar char="•"/>
              <a:defRPr sz="1600">
                <a:solidFill>
                  <a:schemeClr val="dk1"/>
                </a:solidFill>
              </a:defRPr>
            </a:lvl3pPr>
            <a:lvl4pPr marL="1828800" lvl="3" indent="-330200" algn="l" rtl="0">
              <a:lnSpc>
                <a:spcPct val="90000"/>
              </a:lnSpc>
              <a:spcBef>
                <a:spcPts val="500"/>
              </a:spcBef>
              <a:spcAft>
                <a:spcPts val="0"/>
              </a:spcAft>
              <a:buClr>
                <a:schemeClr val="dk1"/>
              </a:buClr>
              <a:buSzPts val="1600"/>
              <a:buChar char="•"/>
              <a:defRPr sz="1600"/>
            </a:lvl4pPr>
            <a:lvl5pPr marL="2286000" lvl="4" indent="-330200" algn="l" rtl="0">
              <a:lnSpc>
                <a:spcPct val="90000"/>
              </a:lnSpc>
              <a:spcBef>
                <a:spcPts val="500"/>
              </a:spcBef>
              <a:spcAft>
                <a:spcPts val="0"/>
              </a:spcAft>
              <a:buClr>
                <a:schemeClr val="dk1"/>
              </a:buClr>
              <a:buSzPts val="1600"/>
              <a:buChar char="•"/>
              <a:defRPr sz="16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4" name="Google Shape;274;p35"/>
          <p:cNvSpPr txBox="1">
            <a:spLocks noGrp="1"/>
          </p:cNvSpPr>
          <p:nvPr>
            <p:ph type="body" idx="3"/>
          </p:nvPr>
        </p:nvSpPr>
        <p:spPr>
          <a:xfrm>
            <a:off x="4937759" y="1665558"/>
            <a:ext cx="3749100" cy="2968800"/>
          </a:xfrm>
          <a:prstGeom prst="rect">
            <a:avLst/>
          </a:prstGeom>
          <a:noFill/>
          <a:ln>
            <a:noFill/>
          </a:ln>
        </p:spPr>
        <p:txBody>
          <a:bodyPr spcFirstLastPara="1" wrap="square" lIns="91425" tIns="45700" rIns="91425" bIns="45700" anchor="t" anchorCtr="0">
            <a:noAutofit/>
          </a:bodyPr>
          <a:lstStyle>
            <a:lvl1pPr marL="457200" lvl="0" indent="-388620" algn="l" rtl="0">
              <a:lnSpc>
                <a:spcPct val="90000"/>
              </a:lnSpc>
              <a:spcBef>
                <a:spcPts val="1000"/>
              </a:spcBef>
              <a:spcAft>
                <a:spcPts val="0"/>
              </a:spcAft>
              <a:buClr>
                <a:schemeClr val="dk1"/>
              </a:buClr>
              <a:buSzPts val="2520"/>
              <a:buChar char="•"/>
              <a:defRPr sz="2400"/>
            </a:lvl1pPr>
            <a:lvl2pPr marL="914400" lvl="1" indent="-349250" algn="l" rtl="0">
              <a:lnSpc>
                <a:spcPct val="90000"/>
              </a:lnSpc>
              <a:spcBef>
                <a:spcPts val="500"/>
              </a:spcBef>
              <a:spcAft>
                <a:spcPts val="0"/>
              </a:spcAft>
              <a:buClr>
                <a:srgbClr val="24354A"/>
              </a:buClr>
              <a:buSzPts val="1900"/>
              <a:buChar char="•"/>
              <a:defRPr sz="2000"/>
            </a:lvl2pPr>
            <a:lvl3pPr marL="1371600" lvl="2" indent="-325119" algn="l" rtl="0">
              <a:lnSpc>
                <a:spcPct val="90000"/>
              </a:lnSpc>
              <a:spcBef>
                <a:spcPts val="500"/>
              </a:spcBef>
              <a:spcAft>
                <a:spcPts val="0"/>
              </a:spcAft>
              <a:buClr>
                <a:schemeClr val="dk1"/>
              </a:buClr>
              <a:buSzPts val="1520"/>
              <a:buChar char="•"/>
              <a:defRPr sz="1600">
                <a:solidFill>
                  <a:schemeClr val="dk1"/>
                </a:solidFill>
              </a:defRPr>
            </a:lvl3pPr>
            <a:lvl4pPr marL="1828800" lvl="3" indent="-330200" algn="l" rtl="0">
              <a:lnSpc>
                <a:spcPct val="90000"/>
              </a:lnSpc>
              <a:spcBef>
                <a:spcPts val="500"/>
              </a:spcBef>
              <a:spcAft>
                <a:spcPts val="0"/>
              </a:spcAft>
              <a:buClr>
                <a:schemeClr val="dk1"/>
              </a:buClr>
              <a:buSzPts val="1600"/>
              <a:buChar char="•"/>
              <a:defRPr sz="1600"/>
            </a:lvl4pPr>
            <a:lvl5pPr marL="2286000" lvl="4" indent="-330200" algn="l" rtl="0">
              <a:lnSpc>
                <a:spcPct val="90000"/>
              </a:lnSpc>
              <a:spcBef>
                <a:spcPts val="500"/>
              </a:spcBef>
              <a:spcAft>
                <a:spcPts val="0"/>
              </a:spcAft>
              <a:buClr>
                <a:schemeClr val="dk1"/>
              </a:buClr>
              <a:buSzPts val="1600"/>
              <a:buChar char="•"/>
              <a:defRPr sz="16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5" name="Google Shape;275;p35"/>
          <p:cNvSpPr txBox="1">
            <a:spLocks noGrp="1"/>
          </p:cNvSpPr>
          <p:nvPr>
            <p:ph type="body" idx="4"/>
          </p:nvPr>
        </p:nvSpPr>
        <p:spPr>
          <a:xfrm>
            <a:off x="5029200" y="1062428"/>
            <a:ext cx="4114800" cy="393000"/>
          </a:xfrm>
          <a:prstGeom prst="rect">
            <a:avLst/>
          </a:prstGeom>
          <a:solidFill>
            <a:srgbClr val="674F25"/>
          </a:solidFill>
          <a:ln>
            <a:noFill/>
          </a:ln>
        </p:spPr>
        <p:txBody>
          <a:bodyPr spcFirstLastPara="1" wrap="square" lIns="91425" tIns="45700" rIns="91425" bIns="45700" anchor="ctr" anchorCtr="0">
            <a:noAutofit/>
          </a:bodyPr>
          <a:lstStyle>
            <a:lvl1pPr marL="457200" lvl="0" indent="-228600" algn="r" rtl="0">
              <a:lnSpc>
                <a:spcPct val="90000"/>
              </a:lnSpc>
              <a:spcBef>
                <a:spcPts val="1000"/>
              </a:spcBef>
              <a:spcAft>
                <a:spcPts val="0"/>
              </a:spcAft>
              <a:buClr>
                <a:schemeClr val="lt1"/>
              </a:buClr>
              <a:buSzPts val="2310"/>
              <a:buNone/>
              <a:defRPr sz="2200" b="1">
                <a:solidFill>
                  <a:schemeClr val="lt1"/>
                </a:solidFill>
              </a:defRPr>
            </a:lvl1pPr>
            <a:lvl2pPr marL="914400" lvl="1" indent="-228600" algn="l" rtl="0">
              <a:lnSpc>
                <a:spcPct val="90000"/>
              </a:lnSpc>
              <a:spcBef>
                <a:spcPts val="500"/>
              </a:spcBef>
              <a:spcAft>
                <a:spcPts val="0"/>
              </a:spcAft>
              <a:buClr>
                <a:srgbClr val="24354A"/>
              </a:buClr>
              <a:buSzPts val="1900"/>
              <a:buNone/>
              <a:defRPr sz="2000" b="1"/>
            </a:lvl2pPr>
            <a:lvl3pPr marL="1371600" lvl="2" indent="-228600" algn="l" rtl="0">
              <a:lnSpc>
                <a:spcPct val="90000"/>
              </a:lnSpc>
              <a:spcBef>
                <a:spcPts val="500"/>
              </a:spcBef>
              <a:spcAft>
                <a:spcPts val="0"/>
              </a:spcAft>
              <a:buClr>
                <a:srgbClr val="68583B"/>
              </a:buClr>
              <a:buSzPts val="171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cxnSp>
        <p:nvCxnSpPr>
          <p:cNvPr id="276" name="Google Shape;276;p35"/>
          <p:cNvCxnSpPr/>
          <p:nvPr/>
        </p:nvCxnSpPr>
        <p:spPr>
          <a:xfrm>
            <a:off x="0" y="4637583"/>
            <a:ext cx="2293500" cy="0"/>
          </a:xfrm>
          <a:prstGeom prst="straightConnector1">
            <a:avLst/>
          </a:prstGeom>
          <a:noFill/>
          <a:ln w="38100" cap="flat" cmpd="sng">
            <a:solidFill>
              <a:schemeClr val="dk2"/>
            </a:solidFill>
            <a:prstDash val="solid"/>
            <a:round/>
            <a:headEnd type="none" w="sm" len="sm"/>
            <a:tailEnd type="none" w="sm" len="sm"/>
          </a:ln>
        </p:spPr>
      </p:cxnSp>
      <p:cxnSp>
        <p:nvCxnSpPr>
          <p:cNvPr id="277" name="Google Shape;277;p35"/>
          <p:cNvCxnSpPr/>
          <p:nvPr/>
        </p:nvCxnSpPr>
        <p:spPr>
          <a:xfrm>
            <a:off x="6850507" y="4637582"/>
            <a:ext cx="2293500" cy="0"/>
          </a:xfrm>
          <a:prstGeom prst="straightConnector1">
            <a:avLst/>
          </a:prstGeom>
          <a:noFill/>
          <a:ln w="38100" cap="flat" cmpd="sng">
            <a:solidFill>
              <a:schemeClr val="dk2"/>
            </a:solidFill>
            <a:prstDash val="solid"/>
            <a:round/>
            <a:headEnd type="none" w="sm" len="sm"/>
            <a:tailEnd type="none" w="sm" len="sm"/>
          </a:ln>
        </p:spPr>
      </p:cxnSp>
      <p:cxnSp>
        <p:nvCxnSpPr>
          <p:cNvPr id="278" name="Google Shape;278;p35"/>
          <p:cNvCxnSpPr/>
          <p:nvPr/>
        </p:nvCxnSpPr>
        <p:spPr>
          <a:xfrm rot="10800000">
            <a:off x="8679299" y="2923083"/>
            <a:ext cx="7500" cy="1714500"/>
          </a:xfrm>
          <a:prstGeom prst="straightConnector1">
            <a:avLst/>
          </a:prstGeom>
          <a:noFill/>
          <a:ln w="25400" cap="flat" cmpd="sng">
            <a:solidFill>
              <a:srgbClr val="674F25"/>
            </a:solidFill>
            <a:prstDash val="solid"/>
            <a:round/>
            <a:headEnd type="none" w="sm" len="sm"/>
            <a:tailEnd type="none" w="sm" len="sm"/>
          </a:ln>
        </p:spPr>
      </p:cxnSp>
      <p:cxnSp>
        <p:nvCxnSpPr>
          <p:cNvPr id="279" name="Google Shape;279;p35"/>
          <p:cNvCxnSpPr/>
          <p:nvPr/>
        </p:nvCxnSpPr>
        <p:spPr>
          <a:xfrm rot="10800000">
            <a:off x="464785" y="2923082"/>
            <a:ext cx="9900" cy="1714500"/>
          </a:xfrm>
          <a:prstGeom prst="straightConnector1">
            <a:avLst/>
          </a:prstGeom>
          <a:noFill/>
          <a:ln w="25400" cap="flat" cmpd="sng">
            <a:solidFill>
              <a:srgbClr val="674F25"/>
            </a:solidFill>
            <a:prstDash val="solid"/>
            <a:round/>
            <a:headEnd type="none" w="sm" len="sm"/>
            <a:tailEnd type="none" w="sm" len="sm"/>
          </a:ln>
        </p:spPr>
      </p:cxnSp>
      <p:cxnSp>
        <p:nvCxnSpPr>
          <p:cNvPr id="280" name="Google Shape;280;p35"/>
          <p:cNvCxnSpPr/>
          <p:nvPr/>
        </p:nvCxnSpPr>
        <p:spPr>
          <a:xfrm rot="10800000">
            <a:off x="4219367" y="1664927"/>
            <a:ext cx="3900" cy="678000"/>
          </a:xfrm>
          <a:prstGeom prst="straightConnector1">
            <a:avLst/>
          </a:prstGeom>
          <a:noFill/>
          <a:ln w="12700" cap="flat" cmpd="sng">
            <a:solidFill>
              <a:schemeClr val="accent2"/>
            </a:solidFill>
            <a:prstDash val="solid"/>
            <a:round/>
            <a:headEnd type="none" w="sm" len="sm"/>
            <a:tailEnd type="none" w="sm" len="sm"/>
          </a:ln>
        </p:spPr>
      </p:cxnSp>
      <p:cxnSp>
        <p:nvCxnSpPr>
          <p:cNvPr id="281" name="Google Shape;281;p35"/>
          <p:cNvCxnSpPr/>
          <p:nvPr/>
        </p:nvCxnSpPr>
        <p:spPr>
          <a:xfrm rot="10800000">
            <a:off x="4928277" y="1669049"/>
            <a:ext cx="3900" cy="678000"/>
          </a:xfrm>
          <a:prstGeom prst="straightConnector1">
            <a:avLst/>
          </a:prstGeom>
          <a:noFill/>
          <a:ln w="12700" cap="flat" cmpd="sng">
            <a:solidFill>
              <a:schemeClr val="accent2"/>
            </a:solidFill>
            <a:prstDash val="solid"/>
            <a:round/>
            <a:headEnd type="none" w="sm" len="sm"/>
            <a:tailEnd type="none" w="sm" len="sm"/>
          </a:ln>
        </p:spPr>
      </p:cxnSp>
      <p:cxnSp>
        <p:nvCxnSpPr>
          <p:cNvPr id="282" name="Google Shape;282;p35"/>
          <p:cNvCxnSpPr>
            <a:endCxn id="273" idx="0"/>
          </p:cNvCxnSpPr>
          <p:nvPr/>
        </p:nvCxnSpPr>
        <p:spPr>
          <a:xfrm flipH="1">
            <a:off x="2339243" y="1664657"/>
            <a:ext cx="1876500" cy="4200"/>
          </a:xfrm>
          <a:prstGeom prst="straightConnector1">
            <a:avLst/>
          </a:prstGeom>
          <a:noFill/>
          <a:ln w="12700" cap="flat" cmpd="sng">
            <a:solidFill>
              <a:schemeClr val="dk2"/>
            </a:solidFill>
            <a:prstDash val="solid"/>
            <a:round/>
            <a:headEnd type="none" w="sm" len="sm"/>
            <a:tailEnd type="none" w="sm" len="sm"/>
          </a:ln>
        </p:spPr>
      </p:cxnSp>
      <p:cxnSp>
        <p:nvCxnSpPr>
          <p:cNvPr id="283" name="Google Shape;283;p35"/>
          <p:cNvCxnSpPr>
            <a:stCxn id="274" idx="0"/>
          </p:cNvCxnSpPr>
          <p:nvPr/>
        </p:nvCxnSpPr>
        <p:spPr>
          <a:xfrm rot="10800000">
            <a:off x="4932209" y="1662258"/>
            <a:ext cx="1880100" cy="3300"/>
          </a:xfrm>
          <a:prstGeom prst="straightConnector1">
            <a:avLst/>
          </a:prstGeom>
          <a:noFill/>
          <a:ln w="12700" cap="flat" cmpd="sng">
            <a:solidFill>
              <a:schemeClr val="dk2"/>
            </a:solidFill>
            <a:prstDash val="solid"/>
            <a:round/>
            <a:headEnd type="none" w="sm" len="sm"/>
            <a:tailEnd type="none" w="sm" len="sm"/>
          </a:ln>
        </p:spPr>
      </p:cxnSp>
      <p:pic>
        <p:nvPicPr>
          <p:cNvPr id="284" name="Google Shape;284;p35"/>
          <p:cNvPicPr preferRelativeResize="0"/>
          <p:nvPr/>
        </p:nvPicPr>
        <p:blipFill rotWithShape="1">
          <a:blip r:embed="rId2">
            <a:alphaModFix/>
          </a:blip>
          <a:srcRect/>
          <a:stretch/>
        </p:blipFill>
        <p:spPr>
          <a:xfrm>
            <a:off x="91440" y="4950153"/>
            <a:ext cx="171450" cy="171450"/>
          </a:xfrm>
          <a:prstGeom prst="rect">
            <a:avLst/>
          </a:prstGeom>
          <a:noFill/>
          <a:ln>
            <a:noFill/>
          </a:ln>
        </p:spPr>
      </p:pic>
      <p:pic>
        <p:nvPicPr>
          <p:cNvPr id="285" name="Google Shape;285;p35"/>
          <p:cNvPicPr preferRelativeResize="0"/>
          <p:nvPr/>
        </p:nvPicPr>
        <p:blipFill rotWithShape="1">
          <a:blip r:embed="rId2">
            <a:alphaModFix/>
          </a:blip>
          <a:srcRect/>
          <a:stretch/>
        </p:blipFill>
        <p:spPr>
          <a:xfrm>
            <a:off x="8823960" y="4950153"/>
            <a:ext cx="171450" cy="171450"/>
          </a:xfrm>
          <a:prstGeom prst="rect">
            <a:avLst/>
          </a:prstGeom>
          <a:noFill/>
          <a:ln>
            <a:noFill/>
          </a:ln>
        </p:spPr>
      </p:pic>
      <p:sp>
        <p:nvSpPr>
          <p:cNvPr id="286" name="Google Shape;286;p35"/>
          <p:cNvSpPr txBox="1">
            <a:spLocks noGrp="1"/>
          </p:cNvSpPr>
          <p:nvPr>
            <p:ph type="subTitle" idx="5"/>
          </p:nvPr>
        </p:nvSpPr>
        <p:spPr>
          <a:xfrm>
            <a:off x="-2" y="659929"/>
            <a:ext cx="9144000" cy="274200"/>
          </a:xfrm>
          <a:prstGeom prst="rect">
            <a:avLst/>
          </a:prstGeom>
          <a:solidFill>
            <a:srgbClr val="CCDAE7"/>
          </a:solidFill>
          <a:ln>
            <a:noFill/>
          </a:ln>
        </p:spPr>
        <p:txBody>
          <a:bodyPr spcFirstLastPara="1" wrap="square" lIns="91425" tIns="45700" rIns="91425" bIns="45700" anchor="ctr" anchorCtr="0">
            <a:noAutofit/>
          </a:bodyPr>
          <a:lstStyle>
            <a:lvl1pPr lvl="0" algn="l" rtl="0">
              <a:lnSpc>
                <a:spcPct val="90000"/>
              </a:lnSpc>
              <a:spcBef>
                <a:spcPts val="1000"/>
              </a:spcBef>
              <a:spcAft>
                <a:spcPts val="0"/>
              </a:spcAft>
              <a:buClr>
                <a:schemeClr val="dk1"/>
              </a:buClr>
              <a:buSzPts val="2520"/>
              <a:buNone/>
              <a:defRPr sz="2400"/>
            </a:lvl1pPr>
            <a:lvl2pPr lvl="1" algn="ctr" rtl="0">
              <a:lnSpc>
                <a:spcPct val="90000"/>
              </a:lnSpc>
              <a:spcBef>
                <a:spcPts val="500"/>
              </a:spcBef>
              <a:spcAft>
                <a:spcPts val="0"/>
              </a:spcAft>
              <a:buClr>
                <a:srgbClr val="24354A"/>
              </a:buClr>
              <a:buSzPts val="1900"/>
              <a:buNone/>
              <a:defRPr sz="2000"/>
            </a:lvl2pPr>
            <a:lvl3pPr lvl="2" algn="ctr" rtl="0">
              <a:lnSpc>
                <a:spcPct val="90000"/>
              </a:lnSpc>
              <a:spcBef>
                <a:spcPts val="500"/>
              </a:spcBef>
              <a:spcAft>
                <a:spcPts val="0"/>
              </a:spcAft>
              <a:buClr>
                <a:srgbClr val="68583B"/>
              </a:buClr>
              <a:buSzPts val="171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87"/>
        <p:cNvGrpSpPr/>
        <p:nvPr/>
      </p:nvGrpSpPr>
      <p:grpSpPr>
        <a:xfrm>
          <a:off x="0" y="0"/>
          <a:ext cx="0" cy="0"/>
          <a:chOff x="0" y="0"/>
          <a:chExt cx="0" cy="0"/>
        </a:xfrm>
      </p:grpSpPr>
      <p:sp>
        <p:nvSpPr>
          <p:cNvPr id="288" name="Google Shape;288;p36"/>
          <p:cNvSpPr txBox="1">
            <a:spLocks noGrp="1"/>
          </p:cNvSpPr>
          <p:nvPr>
            <p:ph type="title"/>
          </p:nvPr>
        </p:nvSpPr>
        <p:spPr>
          <a:xfrm>
            <a:off x="-2" y="111289"/>
            <a:ext cx="9144000" cy="548400"/>
          </a:xfrm>
          <a:prstGeom prst="rect">
            <a:avLst/>
          </a:prstGeom>
          <a:solidFill>
            <a:schemeClr val="dk2"/>
          </a:solidFill>
          <a:ln>
            <a:noFill/>
          </a:ln>
        </p:spPr>
        <p:txBody>
          <a:bodyPr spcFirstLastPara="1" wrap="square" lIns="91425" tIns="91425" rIns="91425" bIns="91425" anchor="ctr" anchorCtr="0">
            <a:noAutofit/>
          </a:bodyPr>
          <a:lstStyle>
            <a:lvl1pPr lvl="0" algn="l" rtl="0">
              <a:lnSpc>
                <a:spcPct val="90000"/>
              </a:lnSpc>
              <a:spcBef>
                <a:spcPts val="0"/>
              </a:spcBef>
              <a:spcAft>
                <a:spcPts val="0"/>
              </a:spcAft>
              <a:buClr>
                <a:schemeClr val="lt1"/>
              </a:buClr>
              <a:buSzPts val="3600"/>
              <a:buFont typeface="Libre Franklin Medium"/>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89" name="Google Shape;289;p36"/>
          <p:cNvCxnSpPr/>
          <p:nvPr/>
        </p:nvCxnSpPr>
        <p:spPr>
          <a:xfrm>
            <a:off x="-1" y="954360"/>
            <a:ext cx="9144000" cy="1500"/>
          </a:xfrm>
          <a:prstGeom prst="straightConnector1">
            <a:avLst/>
          </a:prstGeom>
          <a:noFill/>
          <a:ln w="50800" cap="flat" cmpd="sng">
            <a:solidFill>
              <a:srgbClr val="85652F"/>
            </a:solidFill>
            <a:prstDash val="solid"/>
            <a:round/>
            <a:headEnd type="none" w="sm" len="sm"/>
            <a:tailEnd type="none" w="sm" len="sm"/>
          </a:ln>
        </p:spPr>
      </p:cxnSp>
      <p:sp>
        <p:nvSpPr>
          <p:cNvPr id="290" name="Google Shape;290;p36"/>
          <p:cNvSpPr txBox="1">
            <a:spLocks noGrp="1"/>
          </p:cNvSpPr>
          <p:nvPr>
            <p:ph type="body" idx="1"/>
          </p:nvPr>
        </p:nvSpPr>
        <p:spPr>
          <a:xfrm>
            <a:off x="3910090" y="1203160"/>
            <a:ext cx="4776600" cy="34344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3360"/>
              <a:buNone/>
              <a:defRPr sz="3200"/>
            </a:lvl1pPr>
            <a:lvl2pPr marL="914400" lvl="1" indent="-397510" algn="l" rtl="0">
              <a:lnSpc>
                <a:spcPct val="90000"/>
              </a:lnSpc>
              <a:spcBef>
                <a:spcPts val="500"/>
              </a:spcBef>
              <a:spcAft>
                <a:spcPts val="0"/>
              </a:spcAft>
              <a:buClr>
                <a:srgbClr val="24354A"/>
              </a:buClr>
              <a:buSzPts val="2660"/>
              <a:buChar char="•"/>
              <a:defRPr sz="2800"/>
            </a:lvl2pPr>
            <a:lvl3pPr marL="1371600" lvl="2" indent="-373380" algn="l" rtl="0">
              <a:lnSpc>
                <a:spcPct val="90000"/>
              </a:lnSpc>
              <a:spcBef>
                <a:spcPts val="500"/>
              </a:spcBef>
              <a:spcAft>
                <a:spcPts val="0"/>
              </a:spcAft>
              <a:buClr>
                <a:srgbClr val="68583B"/>
              </a:buClr>
              <a:buSzPts val="228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91" name="Google Shape;291;p36"/>
          <p:cNvSpPr txBox="1">
            <a:spLocks noGrp="1"/>
          </p:cNvSpPr>
          <p:nvPr>
            <p:ph type="body" idx="2"/>
          </p:nvPr>
        </p:nvSpPr>
        <p:spPr>
          <a:xfrm>
            <a:off x="464693" y="1208581"/>
            <a:ext cx="3177900" cy="3429000"/>
          </a:xfrm>
          <a:prstGeom prst="rect">
            <a:avLst/>
          </a:prstGeom>
          <a:noFill/>
          <a:ln>
            <a:noFill/>
          </a:ln>
        </p:spPr>
        <p:txBody>
          <a:bodyPr spcFirstLastPara="1" wrap="square" lIns="91425" tIns="91425" rIns="91425" bIns="91425" anchor="t" anchorCtr="0">
            <a:noAutofit/>
          </a:bodyPr>
          <a:lstStyle>
            <a:lvl1pPr marL="457200" lvl="0" indent="-388620" algn="l" rtl="0">
              <a:lnSpc>
                <a:spcPct val="90000"/>
              </a:lnSpc>
              <a:spcBef>
                <a:spcPts val="1000"/>
              </a:spcBef>
              <a:spcAft>
                <a:spcPts val="0"/>
              </a:spcAft>
              <a:buClr>
                <a:schemeClr val="dk1"/>
              </a:buClr>
              <a:buSzPts val="2520"/>
              <a:buChar char="•"/>
              <a:defRPr sz="2400"/>
            </a:lvl1pPr>
            <a:lvl2pPr marL="914400" lvl="1" indent="-349250" algn="l" rtl="0">
              <a:lnSpc>
                <a:spcPct val="90000"/>
              </a:lnSpc>
              <a:spcBef>
                <a:spcPts val="500"/>
              </a:spcBef>
              <a:spcAft>
                <a:spcPts val="0"/>
              </a:spcAft>
              <a:buClr>
                <a:srgbClr val="24354A"/>
              </a:buClr>
              <a:buSzPts val="1900"/>
              <a:buChar char="•"/>
              <a:defRPr sz="2000"/>
            </a:lvl2pPr>
            <a:lvl3pPr marL="1371600" lvl="2" indent="-325119" algn="l" rtl="0">
              <a:lnSpc>
                <a:spcPct val="90000"/>
              </a:lnSpc>
              <a:spcBef>
                <a:spcPts val="500"/>
              </a:spcBef>
              <a:spcAft>
                <a:spcPts val="0"/>
              </a:spcAft>
              <a:buClr>
                <a:schemeClr val="dk1"/>
              </a:buClr>
              <a:buSzPts val="1520"/>
              <a:buChar char="•"/>
              <a:defRPr sz="1600">
                <a:solidFill>
                  <a:schemeClr val="dk1"/>
                </a:solidFill>
              </a:defRPr>
            </a:lvl3pPr>
            <a:lvl4pPr marL="1828800" lvl="3" indent="-330200" algn="l" rtl="0">
              <a:lnSpc>
                <a:spcPct val="90000"/>
              </a:lnSpc>
              <a:spcBef>
                <a:spcPts val="500"/>
              </a:spcBef>
              <a:spcAft>
                <a:spcPts val="0"/>
              </a:spcAft>
              <a:buClr>
                <a:schemeClr val="dk1"/>
              </a:buClr>
              <a:buSzPts val="1600"/>
              <a:buChar char="•"/>
              <a:defRPr sz="1600"/>
            </a:lvl4pPr>
            <a:lvl5pPr marL="2286000" lvl="4" indent="-330200" algn="l" rtl="0">
              <a:lnSpc>
                <a:spcPct val="90000"/>
              </a:lnSpc>
              <a:spcBef>
                <a:spcPts val="500"/>
              </a:spcBef>
              <a:spcAft>
                <a:spcPts val="0"/>
              </a:spcAft>
              <a:buClr>
                <a:schemeClr val="dk1"/>
              </a:buClr>
              <a:buSzPts val="1600"/>
              <a:buChar char="•"/>
              <a:defRPr sz="16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2" name="Google Shape;292;p36"/>
          <p:cNvSpPr/>
          <p:nvPr/>
        </p:nvSpPr>
        <p:spPr>
          <a:xfrm>
            <a:off x="0" y="4929892"/>
            <a:ext cx="9144000" cy="21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93" name="Google Shape;293;p36"/>
          <p:cNvCxnSpPr/>
          <p:nvPr/>
        </p:nvCxnSpPr>
        <p:spPr>
          <a:xfrm>
            <a:off x="0" y="4637583"/>
            <a:ext cx="2293500" cy="0"/>
          </a:xfrm>
          <a:prstGeom prst="straightConnector1">
            <a:avLst/>
          </a:prstGeom>
          <a:noFill/>
          <a:ln w="38100" cap="flat" cmpd="sng">
            <a:solidFill>
              <a:schemeClr val="dk2"/>
            </a:solidFill>
            <a:prstDash val="solid"/>
            <a:round/>
            <a:headEnd type="none" w="sm" len="sm"/>
            <a:tailEnd type="none" w="sm" len="sm"/>
          </a:ln>
        </p:spPr>
      </p:cxnSp>
      <p:cxnSp>
        <p:nvCxnSpPr>
          <p:cNvPr id="294" name="Google Shape;294;p36"/>
          <p:cNvCxnSpPr/>
          <p:nvPr/>
        </p:nvCxnSpPr>
        <p:spPr>
          <a:xfrm rot="10800000">
            <a:off x="464785" y="2923082"/>
            <a:ext cx="9900" cy="1714500"/>
          </a:xfrm>
          <a:prstGeom prst="straightConnector1">
            <a:avLst/>
          </a:prstGeom>
          <a:noFill/>
          <a:ln w="25400" cap="flat" cmpd="sng">
            <a:solidFill>
              <a:srgbClr val="674F25"/>
            </a:solidFill>
            <a:prstDash val="solid"/>
            <a:round/>
            <a:headEnd type="none" w="sm" len="sm"/>
            <a:tailEnd type="none" w="sm" len="sm"/>
          </a:ln>
        </p:spPr>
      </p:cxnSp>
      <p:cxnSp>
        <p:nvCxnSpPr>
          <p:cNvPr id="295" name="Google Shape;295;p36"/>
          <p:cNvCxnSpPr/>
          <p:nvPr/>
        </p:nvCxnSpPr>
        <p:spPr>
          <a:xfrm rot="10800000">
            <a:off x="3646389" y="1207125"/>
            <a:ext cx="3900" cy="678000"/>
          </a:xfrm>
          <a:prstGeom prst="straightConnector1">
            <a:avLst/>
          </a:prstGeom>
          <a:noFill/>
          <a:ln w="12700" cap="flat" cmpd="sng">
            <a:solidFill>
              <a:schemeClr val="accent2"/>
            </a:solidFill>
            <a:prstDash val="solid"/>
            <a:round/>
            <a:headEnd type="none" w="sm" len="sm"/>
            <a:tailEnd type="none" w="sm" len="sm"/>
          </a:ln>
        </p:spPr>
      </p:cxnSp>
      <p:cxnSp>
        <p:nvCxnSpPr>
          <p:cNvPr id="296" name="Google Shape;296;p36"/>
          <p:cNvCxnSpPr/>
          <p:nvPr/>
        </p:nvCxnSpPr>
        <p:spPr>
          <a:xfrm flipH="1">
            <a:off x="1820232" y="1206932"/>
            <a:ext cx="1822500" cy="1500"/>
          </a:xfrm>
          <a:prstGeom prst="straightConnector1">
            <a:avLst/>
          </a:prstGeom>
          <a:noFill/>
          <a:ln w="12700" cap="flat" cmpd="sng">
            <a:solidFill>
              <a:schemeClr val="dk2"/>
            </a:solidFill>
            <a:prstDash val="solid"/>
            <a:round/>
            <a:headEnd type="none" w="sm" len="sm"/>
            <a:tailEnd type="none" w="sm" len="sm"/>
          </a:ln>
        </p:spPr>
      </p:cxnSp>
      <p:pic>
        <p:nvPicPr>
          <p:cNvPr id="297" name="Google Shape;297;p36"/>
          <p:cNvPicPr preferRelativeResize="0"/>
          <p:nvPr/>
        </p:nvPicPr>
        <p:blipFill rotWithShape="1">
          <a:blip r:embed="rId2">
            <a:alphaModFix/>
          </a:blip>
          <a:srcRect/>
          <a:stretch/>
        </p:blipFill>
        <p:spPr>
          <a:xfrm>
            <a:off x="91440" y="4950153"/>
            <a:ext cx="171450" cy="171450"/>
          </a:xfrm>
          <a:prstGeom prst="rect">
            <a:avLst/>
          </a:prstGeom>
          <a:noFill/>
          <a:ln>
            <a:noFill/>
          </a:ln>
        </p:spPr>
      </p:pic>
      <p:pic>
        <p:nvPicPr>
          <p:cNvPr id="298" name="Google Shape;298;p36"/>
          <p:cNvPicPr preferRelativeResize="0"/>
          <p:nvPr/>
        </p:nvPicPr>
        <p:blipFill rotWithShape="1">
          <a:blip r:embed="rId2">
            <a:alphaModFix/>
          </a:blip>
          <a:srcRect/>
          <a:stretch/>
        </p:blipFill>
        <p:spPr>
          <a:xfrm>
            <a:off x="8823960" y="4950153"/>
            <a:ext cx="171450" cy="171450"/>
          </a:xfrm>
          <a:prstGeom prst="rect">
            <a:avLst/>
          </a:prstGeom>
          <a:noFill/>
          <a:ln>
            <a:noFill/>
          </a:ln>
        </p:spPr>
      </p:pic>
      <p:sp>
        <p:nvSpPr>
          <p:cNvPr id="299" name="Google Shape;299;p36"/>
          <p:cNvSpPr txBox="1">
            <a:spLocks noGrp="1"/>
          </p:cNvSpPr>
          <p:nvPr>
            <p:ph type="subTitle" idx="3"/>
          </p:nvPr>
        </p:nvSpPr>
        <p:spPr>
          <a:xfrm>
            <a:off x="-2" y="659929"/>
            <a:ext cx="9144000" cy="274200"/>
          </a:xfrm>
          <a:prstGeom prst="rect">
            <a:avLst/>
          </a:prstGeom>
          <a:solidFill>
            <a:srgbClr val="CCDAE7"/>
          </a:solidFill>
          <a:ln>
            <a:noFill/>
          </a:ln>
        </p:spPr>
        <p:txBody>
          <a:bodyPr spcFirstLastPara="1" wrap="square" lIns="91425" tIns="45700" rIns="91425" bIns="45700" anchor="ctr" anchorCtr="0">
            <a:noAutofit/>
          </a:bodyPr>
          <a:lstStyle>
            <a:lvl1pPr lvl="0" algn="l" rtl="0">
              <a:lnSpc>
                <a:spcPct val="90000"/>
              </a:lnSpc>
              <a:spcBef>
                <a:spcPts val="1000"/>
              </a:spcBef>
              <a:spcAft>
                <a:spcPts val="0"/>
              </a:spcAft>
              <a:buClr>
                <a:schemeClr val="dk1"/>
              </a:buClr>
              <a:buSzPts val="2520"/>
              <a:buNone/>
              <a:defRPr sz="2400"/>
            </a:lvl1pPr>
            <a:lvl2pPr lvl="1" algn="ctr" rtl="0">
              <a:lnSpc>
                <a:spcPct val="90000"/>
              </a:lnSpc>
              <a:spcBef>
                <a:spcPts val="500"/>
              </a:spcBef>
              <a:spcAft>
                <a:spcPts val="0"/>
              </a:spcAft>
              <a:buClr>
                <a:srgbClr val="24354A"/>
              </a:buClr>
              <a:buSzPts val="1900"/>
              <a:buNone/>
              <a:defRPr sz="2000"/>
            </a:lvl2pPr>
            <a:lvl3pPr lvl="2" algn="ctr" rtl="0">
              <a:lnSpc>
                <a:spcPct val="90000"/>
              </a:lnSpc>
              <a:spcBef>
                <a:spcPts val="500"/>
              </a:spcBef>
              <a:spcAft>
                <a:spcPts val="0"/>
              </a:spcAft>
              <a:buClr>
                <a:srgbClr val="68583B"/>
              </a:buClr>
              <a:buSzPts val="171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theme" Target="../theme/theme2.xml"/><Relationship Id="rId26" Type="http://schemas.openxmlformats.org/officeDocument/2006/relationships/image" Target="../media/image5.png"/><Relationship Id="rId3" Type="http://schemas.openxmlformats.org/officeDocument/2006/relationships/slideLayout" Target="../slideLayouts/slideLayout18.xml"/><Relationship Id="rId21" Type="http://schemas.openxmlformats.org/officeDocument/2006/relationships/hyperlink" Target="http://www.noaa.gov/research" TargetMode="External"/><Relationship Id="rId34" Type="http://schemas.openxmlformats.org/officeDocument/2006/relationships/image" Target="../media/image13.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hyperlink" Target="http://www.noaa.gov/fisheries" TargetMode="External"/><Relationship Id="rId33" Type="http://schemas.openxmlformats.org/officeDocument/2006/relationships/hyperlink" Target="http://www.noaa.gov/" TargetMode="Externa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2.png"/><Relationship Id="rId29" Type="http://schemas.openxmlformats.org/officeDocument/2006/relationships/hyperlink" Target="http://www.noaa.gov/weather" TargetMode="Externa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4.png"/><Relationship Id="rId32" Type="http://schemas.openxmlformats.org/officeDocument/2006/relationships/image" Target="../media/image12.pn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hyperlink" Target="http://www.noaa.gov/satellites" TargetMode="External"/><Relationship Id="rId28" Type="http://schemas.openxmlformats.org/officeDocument/2006/relationships/image" Target="../media/image6.png"/><Relationship Id="rId10" Type="http://schemas.openxmlformats.org/officeDocument/2006/relationships/slideLayout" Target="../slideLayouts/slideLayout25.xml"/><Relationship Id="rId19" Type="http://schemas.openxmlformats.org/officeDocument/2006/relationships/hyperlink" Target="http://www.noaa.gov/marine-aviation" TargetMode="External"/><Relationship Id="rId31" Type="http://schemas.openxmlformats.org/officeDocument/2006/relationships/hyperlink" Target="https://www.commerce.gov/" TargetMode="Externa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3.png"/><Relationship Id="rId27" Type="http://schemas.openxmlformats.org/officeDocument/2006/relationships/hyperlink" Target="http://www.noaa.gov/oceans-coasts" TargetMode="External"/><Relationship Id="rId30" Type="http://schemas.openxmlformats.org/officeDocument/2006/relationships/image" Target="../media/image7.png"/><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grpSp>
        <p:nvGrpSpPr>
          <p:cNvPr id="126" name="Google Shape;126;p19"/>
          <p:cNvGrpSpPr/>
          <p:nvPr/>
        </p:nvGrpSpPr>
        <p:grpSpPr>
          <a:xfrm>
            <a:off x="-30388" y="-5624"/>
            <a:ext cx="472440" cy="5149124"/>
            <a:chOff x="-15240" y="-7498"/>
            <a:chExt cx="472440" cy="6865498"/>
          </a:xfrm>
        </p:grpSpPr>
        <p:sp>
          <p:nvSpPr>
            <p:cNvPr id="127" name="Google Shape;127;p19"/>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8" name="Google Shape;128;p19"/>
            <p:cNvSpPr/>
            <p:nvPr/>
          </p:nvSpPr>
          <p:spPr>
            <a:xfrm>
              <a:off x="16002" y="-7498"/>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29" name="Google Shape;129;p19" descr="C:\Users\jacqui.fenner\Desktop\PTT templates\images\noaa icons\noaa_icons-04.png">
              <a:hlinkClick r:id="rId19"/>
            </p:cNvPr>
            <p:cNvPicPr preferRelativeResize="0"/>
            <p:nvPr/>
          </p:nvPicPr>
          <p:blipFill rotWithShape="1">
            <a:blip r:embed="rId20">
              <a:alphaModFix/>
            </a:blip>
            <a:srcRect/>
            <a:stretch/>
          </p:blipFill>
          <p:spPr>
            <a:xfrm>
              <a:off x="-15240" y="5714999"/>
              <a:ext cx="472440" cy="324009"/>
            </a:xfrm>
            <a:prstGeom prst="rect">
              <a:avLst/>
            </a:prstGeom>
            <a:noFill/>
            <a:ln>
              <a:noFill/>
            </a:ln>
          </p:spPr>
        </p:pic>
        <p:pic>
          <p:nvPicPr>
            <p:cNvPr id="130" name="Google Shape;130;p19" descr="C:\Users\jacqui.fenner\Desktop\PTT templates\images\noaa icons\noaa_icons-05.png">
              <a:hlinkClick r:id="rId21"/>
            </p:cNvPr>
            <p:cNvPicPr preferRelativeResize="0"/>
            <p:nvPr/>
          </p:nvPicPr>
          <p:blipFill rotWithShape="1">
            <a:blip r:embed="rId22">
              <a:alphaModFix/>
            </a:blip>
            <a:srcRect/>
            <a:stretch/>
          </p:blipFill>
          <p:spPr>
            <a:xfrm>
              <a:off x="-15240" y="4648200"/>
              <a:ext cx="472440" cy="324009"/>
            </a:xfrm>
            <a:prstGeom prst="rect">
              <a:avLst/>
            </a:prstGeom>
            <a:noFill/>
            <a:ln>
              <a:noFill/>
            </a:ln>
          </p:spPr>
        </p:pic>
        <p:pic>
          <p:nvPicPr>
            <p:cNvPr id="131" name="Google Shape;131;p19" descr="C:\Users\jacqui.fenner\Desktop\PTT templates\images\noaa icons\noaa_icons-06.png">
              <a:hlinkClick r:id="rId23"/>
            </p:cNvPr>
            <p:cNvPicPr preferRelativeResize="0"/>
            <p:nvPr/>
          </p:nvPicPr>
          <p:blipFill rotWithShape="1">
            <a:blip r:embed="rId24">
              <a:alphaModFix/>
            </a:blip>
            <a:srcRect/>
            <a:stretch/>
          </p:blipFill>
          <p:spPr>
            <a:xfrm>
              <a:off x="-15240" y="3581400"/>
              <a:ext cx="472440" cy="324009"/>
            </a:xfrm>
            <a:prstGeom prst="rect">
              <a:avLst/>
            </a:prstGeom>
            <a:noFill/>
            <a:ln>
              <a:noFill/>
            </a:ln>
          </p:spPr>
        </p:pic>
        <p:pic>
          <p:nvPicPr>
            <p:cNvPr id="132" name="Google Shape;132;p19" descr="C:\Users\jacqui.fenner\Desktop\PTT templates\images\noaa icons\noaa_icons-07.png">
              <a:hlinkClick r:id="rId25"/>
            </p:cNvPr>
            <p:cNvPicPr preferRelativeResize="0"/>
            <p:nvPr/>
          </p:nvPicPr>
          <p:blipFill rotWithShape="1">
            <a:blip r:embed="rId26">
              <a:alphaModFix/>
            </a:blip>
            <a:srcRect/>
            <a:stretch/>
          </p:blipFill>
          <p:spPr>
            <a:xfrm>
              <a:off x="-15240" y="2514600"/>
              <a:ext cx="472440" cy="324009"/>
            </a:xfrm>
            <a:prstGeom prst="rect">
              <a:avLst/>
            </a:prstGeom>
            <a:noFill/>
            <a:ln>
              <a:noFill/>
            </a:ln>
          </p:spPr>
        </p:pic>
        <p:pic>
          <p:nvPicPr>
            <p:cNvPr id="133" name="Google Shape;133;p19" descr="C:\Users\jacqui.fenner\Desktop\PTT templates\images\noaa icons\noaa_icons-08.png">
              <a:hlinkClick r:id="rId27"/>
            </p:cNvPr>
            <p:cNvPicPr preferRelativeResize="0"/>
            <p:nvPr/>
          </p:nvPicPr>
          <p:blipFill rotWithShape="1">
            <a:blip r:embed="rId28">
              <a:alphaModFix/>
            </a:blip>
            <a:srcRect/>
            <a:stretch/>
          </p:blipFill>
          <p:spPr>
            <a:xfrm>
              <a:off x="-15240" y="1447800"/>
              <a:ext cx="472440" cy="324009"/>
            </a:xfrm>
            <a:prstGeom prst="rect">
              <a:avLst/>
            </a:prstGeom>
            <a:noFill/>
            <a:ln>
              <a:noFill/>
            </a:ln>
          </p:spPr>
        </p:pic>
        <p:pic>
          <p:nvPicPr>
            <p:cNvPr id="134" name="Google Shape;134;p19" descr="C:\Users\jacqui.fenner\Desktop\PTT templates\images\noaa icons\noaa_icons-10.png">
              <a:hlinkClick r:id="rId29"/>
            </p:cNvPr>
            <p:cNvPicPr preferRelativeResize="0"/>
            <p:nvPr/>
          </p:nvPicPr>
          <p:blipFill rotWithShape="1">
            <a:blip r:embed="rId30">
              <a:alphaModFix/>
            </a:blip>
            <a:srcRect/>
            <a:stretch/>
          </p:blipFill>
          <p:spPr>
            <a:xfrm>
              <a:off x="-15240" y="381000"/>
              <a:ext cx="472440" cy="324009"/>
            </a:xfrm>
            <a:prstGeom prst="rect">
              <a:avLst/>
            </a:prstGeom>
            <a:noFill/>
            <a:ln>
              <a:noFill/>
            </a:ln>
          </p:spPr>
        </p:pic>
        <p:grpSp>
          <p:nvGrpSpPr>
            <p:cNvPr id="135" name="Google Shape;135;p19"/>
            <p:cNvGrpSpPr/>
            <p:nvPr/>
          </p:nvGrpSpPr>
          <p:grpSpPr>
            <a:xfrm>
              <a:off x="15148" y="0"/>
              <a:ext cx="420600" cy="6858000"/>
              <a:chOff x="15148" y="0"/>
              <a:chExt cx="420600" cy="6858000"/>
            </a:xfrm>
          </p:grpSpPr>
          <p:grpSp>
            <p:nvGrpSpPr>
              <p:cNvPr id="136" name="Google Shape;136;p19"/>
              <p:cNvGrpSpPr/>
              <p:nvPr/>
            </p:nvGrpSpPr>
            <p:grpSpPr>
              <a:xfrm>
                <a:off x="15148" y="1066800"/>
                <a:ext cx="420600" cy="5334000"/>
                <a:chOff x="15148" y="1066800"/>
                <a:chExt cx="420600" cy="5334000"/>
              </a:xfrm>
            </p:grpSpPr>
            <p:cxnSp>
              <p:nvCxnSpPr>
                <p:cNvPr id="137" name="Google Shape;137;p19"/>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38" name="Google Shape;138;p19"/>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39" name="Google Shape;139;p19"/>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40" name="Google Shape;140;p19"/>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41" name="Google Shape;141;p19"/>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42" name="Google Shape;142;p19"/>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143" name="Google Shape;143;p19"/>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
        <p:nvSpPr>
          <p:cNvPr id="144" name="Google Shape;144;p19"/>
          <p:cNvSpPr/>
          <p:nvPr/>
        </p:nvSpPr>
        <p:spPr>
          <a:xfrm>
            <a:off x="0" y="4800601"/>
            <a:ext cx="9144000" cy="342900"/>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5" name="Google Shape;145;p19"/>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6" name="Google Shape;146;p19"/>
          <p:cNvSpPr txBox="1">
            <a:spLocks noGrp="1"/>
          </p:cNvSpPr>
          <p:nvPr>
            <p:ph type="body" idx="1"/>
          </p:nvPr>
        </p:nvSpPr>
        <p:spPr>
          <a:xfrm>
            <a:off x="752888" y="914400"/>
            <a:ext cx="7933800" cy="3714900"/>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7" name="Google Shape;147;p19" descr="G:\STALL\ST Comms\Templates &amp; Resources\Logos\Other Emblems\DOC Logo\DOC Color.png">
            <a:hlinkClick r:id="rId31"/>
          </p:cNvPr>
          <p:cNvPicPr preferRelativeResize="0"/>
          <p:nvPr/>
        </p:nvPicPr>
        <p:blipFill rotWithShape="1">
          <a:blip r:embed="rId32">
            <a:alphaModFix/>
          </a:blip>
          <a:srcRect/>
          <a:stretch/>
        </p:blipFill>
        <p:spPr>
          <a:xfrm>
            <a:off x="228600" y="4832593"/>
            <a:ext cx="278916" cy="278916"/>
          </a:xfrm>
          <a:prstGeom prst="rect">
            <a:avLst/>
          </a:prstGeom>
          <a:noFill/>
          <a:ln>
            <a:noFill/>
          </a:ln>
        </p:spPr>
      </p:pic>
      <p:pic>
        <p:nvPicPr>
          <p:cNvPr id="148" name="Google Shape;148;p19">
            <a:hlinkClick r:id="rId33"/>
          </p:cNvPr>
          <p:cNvPicPr preferRelativeResize="0"/>
          <p:nvPr/>
        </p:nvPicPr>
        <p:blipFill rotWithShape="1">
          <a:blip r:embed="rId34">
            <a:alphaModFix/>
          </a:blip>
          <a:srcRect/>
          <a:stretch/>
        </p:blipFill>
        <p:spPr>
          <a:xfrm>
            <a:off x="639827" y="4836939"/>
            <a:ext cx="270224" cy="270224"/>
          </a:xfrm>
          <a:prstGeom prst="rect">
            <a:avLst/>
          </a:prstGeom>
          <a:noFill/>
          <a:ln>
            <a:noFill/>
          </a:ln>
        </p:spPr>
      </p:pic>
      <p:sp>
        <p:nvSpPr>
          <p:cNvPr id="149" name="Google Shape;149;p19"/>
          <p:cNvSpPr txBox="1"/>
          <p:nvPr/>
        </p:nvSpPr>
        <p:spPr>
          <a:xfrm>
            <a:off x="1447800" y="4913784"/>
            <a:ext cx="7239000" cy="115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B4596"/>
              </a:buClr>
              <a:buSzPts val="1000"/>
              <a:buFont typeface="Arial"/>
              <a:buNone/>
            </a:pPr>
            <a:r>
              <a:rPr lang="en" sz="1000">
                <a:solidFill>
                  <a:srgbClr val="0B4596"/>
                </a:solidFill>
                <a:latin typeface="Arial Narrow"/>
                <a:ea typeface="Arial Narrow"/>
                <a:cs typeface="Arial Narrow"/>
                <a:sym typeface="Arial Narrow"/>
              </a:rPr>
              <a:t>National Weather Service</a:t>
            </a:r>
            <a:r>
              <a:rPr lang="en" sz="1000" b="0" i="0" u="none" strike="noStrike" cap="none">
                <a:solidFill>
                  <a:srgbClr val="0B4596"/>
                </a:solidFill>
                <a:latin typeface="Arial Narrow"/>
                <a:ea typeface="Arial Narrow"/>
                <a:cs typeface="Arial Narrow"/>
                <a:sym typeface="Arial Narrow"/>
              </a:rPr>
              <a:t>  //  </a:t>
            </a:r>
            <a:r>
              <a:rPr lang="en" sz="1000">
                <a:solidFill>
                  <a:srgbClr val="0B4596"/>
                </a:solidFill>
                <a:latin typeface="Arial Narrow"/>
                <a:ea typeface="Arial Narrow"/>
                <a:cs typeface="Arial Narrow"/>
                <a:sym typeface="Arial Narrow"/>
              </a:rPr>
              <a:t>Miami-South Florida</a:t>
            </a:r>
            <a:r>
              <a:rPr lang="en" sz="1000" b="0" i="0" u="none" strike="noStrike" cap="none">
                <a:solidFill>
                  <a:srgbClr val="0B4596"/>
                </a:solidFill>
                <a:latin typeface="Arial Narrow"/>
                <a:ea typeface="Arial Narrow"/>
                <a:cs typeface="Arial Narrow"/>
                <a:sym typeface="Arial Narrow"/>
              </a:rPr>
              <a:t>  //  </a:t>
            </a:r>
            <a:fld id="{00000000-1234-1234-1234-123412341234}" type="slidenum">
              <a:rPr lang="en" sz="1000" b="0" i="0" u="none" strike="noStrike" cap="none">
                <a:solidFill>
                  <a:srgbClr val="0B4596"/>
                </a:solidFill>
                <a:latin typeface="Arial Narrow"/>
                <a:ea typeface="Arial Narrow"/>
                <a:cs typeface="Arial Narrow"/>
                <a:sym typeface="Arial Narrow"/>
              </a:rPr>
              <a:t>‹#›</a:t>
            </a:fld>
            <a:endParaRPr sz="1000" b="0" i="0" u="none" strike="noStrike" cap="none">
              <a:solidFill>
                <a:srgbClr val="0B4596"/>
              </a:solidFill>
              <a:latin typeface="Arial Narrow"/>
              <a:ea typeface="Arial Narrow"/>
              <a:cs typeface="Arial Narrow"/>
              <a:sym typeface="Arial Narrow"/>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weather.gov/mfl/marin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weather.gov/greatlakes/?portal=gulf"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polar.ncep.noaa.gov/nwps/nwpsloop.php?site=MFL&amp;cg=1"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hyperlink" Target="https://www.weather.gov/erh/ghwo?wfo=mfl"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www.weather.gov/spot/request/"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41"/>
          <p:cNvPicPr preferRelativeResize="0">
            <a:picLocks noGrp="1"/>
          </p:cNvPicPr>
          <p:nvPr>
            <p:ph type="pic" idx="2"/>
          </p:nvPr>
        </p:nvPicPr>
        <p:blipFill rotWithShape="1">
          <a:blip r:embed="rId3">
            <a:alphaModFix/>
          </a:blip>
          <a:srcRect t="18879" b="18873"/>
          <a:stretch/>
        </p:blipFill>
        <p:spPr>
          <a:xfrm>
            <a:off x="414900" y="3183975"/>
            <a:ext cx="8729100" cy="1959600"/>
          </a:xfrm>
          <a:prstGeom prst="rect">
            <a:avLst/>
          </a:prstGeom>
          <a:solidFill>
            <a:srgbClr val="F2F2F2"/>
          </a:solidFill>
          <a:ln>
            <a:noFill/>
          </a:ln>
        </p:spPr>
      </p:pic>
      <p:sp>
        <p:nvSpPr>
          <p:cNvPr id="319" name="Google Shape;319;p41"/>
          <p:cNvSpPr txBox="1">
            <a:spLocks noGrp="1"/>
          </p:cNvSpPr>
          <p:nvPr>
            <p:ph type="body" idx="1"/>
          </p:nvPr>
        </p:nvSpPr>
        <p:spPr>
          <a:xfrm>
            <a:off x="502000" y="1943100"/>
            <a:ext cx="14031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6F5FF"/>
              </a:buClr>
              <a:buSzPts val="1800"/>
              <a:buFont typeface="Arial"/>
              <a:buNone/>
            </a:pPr>
            <a:r>
              <a:rPr lang="en" sz="1800" b="1" i="0" u="none" strike="noStrike" cap="none">
                <a:solidFill>
                  <a:srgbClr val="D6F5FF"/>
                </a:solidFill>
                <a:latin typeface="Calibri"/>
                <a:ea typeface="Calibri"/>
                <a:cs typeface="Calibri"/>
                <a:sym typeface="Calibri"/>
              </a:rPr>
              <a:t>National Weather</a:t>
            </a:r>
            <a:endParaRPr/>
          </a:p>
          <a:p>
            <a:pPr marL="0" marR="0" lvl="0" indent="0" algn="ctr" rtl="0">
              <a:lnSpc>
                <a:spcPct val="100000"/>
              </a:lnSpc>
              <a:spcBef>
                <a:spcPts val="0"/>
              </a:spcBef>
              <a:spcAft>
                <a:spcPts val="0"/>
              </a:spcAft>
              <a:buClr>
                <a:srgbClr val="D6F5FF"/>
              </a:buClr>
              <a:buSzPts val="1800"/>
              <a:buFont typeface="Arial"/>
              <a:buNone/>
            </a:pPr>
            <a:r>
              <a:rPr lang="en" sz="1800" b="1" i="0" u="none" strike="noStrike" cap="none">
                <a:solidFill>
                  <a:srgbClr val="D6F5FF"/>
                </a:solidFill>
                <a:latin typeface="Calibri"/>
                <a:ea typeface="Calibri"/>
                <a:cs typeface="Calibri"/>
                <a:sym typeface="Calibri"/>
              </a:rPr>
              <a:t>Service</a:t>
            </a:r>
            <a:endParaRPr sz="1800" b="1" i="0" u="none" strike="noStrike" cap="none">
              <a:solidFill>
                <a:srgbClr val="D6F5FF"/>
              </a:solidFill>
              <a:latin typeface="Calibri"/>
              <a:ea typeface="Calibri"/>
              <a:cs typeface="Calibri"/>
              <a:sym typeface="Calibri"/>
            </a:endParaRPr>
          </a:p>
        </p:txBody>
      </p:sp>
      <p:sp>
        <p:nvSpPr>
          <p:cNvPr id="320" name="Google Shape;320;p41"/>
          <p:cNvSpPr txBox="1">
            <a:spLocks noGrp="1"/>
          </p:cNvSpPr>
          <p:nvPr>
            <p:ph type="body" idx="4"/>
          </p:nvPr>
        </p:nvSpPr>
        <p:spPr>
          <a:xfrm>
            <a:off x="2457834" y="1174462"/>
            <a:ext cx="6483600" cy="1242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 sz="4000">
                <a:latin typeface="Calibri"/>
                <a:ea typeface="Calibri"/>
                <a:cs typeface="Calibri"/>
                <a:sym typeface="Calibri"/>
              </a:rPr>
              <a:t>USCG District 7 Visit </a:t>
            </a:r>
            <a:endParaRPr sz="4000">
              <a:latin typeface="Calibri"/>
              <a:ea typeface="Calibri"/>
              <a:cs typeface="Calibri"/>
              <a:sym typeface="Calibri"/>
            </a:endParaRPr>
          </a:p>
          <a:p>
            <a:pPr marL="0" lvl="0" indent="0" algn="l" rtl="0">
              <a:lnSpc>
                <a:spcPct val="100000"/>
              </a:lnSpc>
              <a:spcBef>
                <a:spcPts val="0"/>
              </a:spcBef>
              <a:spcAft>
                <a:spcPts val="0"/>
              </a:spcAft>
              <a:buSzPts val="2800"/>
              <a:buNone/>
            </a:pPr>
            <a:endParaRPr sz="2600">
              <a:latin typeface="Calibri"/>
              <a:ea typeface="Calibri"/>
              <a:cs typeface="Calibri"/>
              <a:sym typeface="Calibri"/>
            </a:endParaRPr>
          </a:p>
          <a:p>
            <a:pPr marL="0" lvl="0" indent="0" algn="l" rtl="0">
              <a:lnSpc>
                <a:spcPct val="100000"/>
              </a:lnSpc>
              <a:spcBef>
                <a:spcPts val="0"/>
              </a:spcBef>
              <a:spcAft>
                <a:spcPts val="0"/>
              </a:spcAft>
              <a:buSzPts val="2800"/>
              <a:buNone/>
            </a:pPr>
            <a:r>
              <a:rPr lang="en" sz="2400">
                <a:latin typeface="Calibri"/>
                <a:ea typeface="Calibri"/>
                <a:cs typeface="Calibri"/>
                <a:sym typeface="Calibri"/>
              </a:rPr>
              <a:t> </a:t>
            </a:r>
            <a:r>
              <a:rPr lang="en" sz="2600">
                <a:latin typeface="Calibri"/>
                <a:ea typeface="Calibri"/>
                <a:cs typeface="Calibri"/>
                <a:sym typeface="Calibri"/>
              </a:rPr>
              <a:t>NWS Miami : Larry Kelly &amp; Rob Molleda</a:t>
            </a:r>
            <a:endParaRPr sz="26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0"/>
          <p:cNvSpPr txBox="1">
            <a:spLocks noGrp="1"/>
          </p:cNvSpPr>
          <p:nvPr>
            <p:ph type="title"/>
          </p:nvPr>
        </p:nvSpPr>
        <p:spPr>
          <a:xfrm>
            <a:off x="467960" y="23218"/>
            <a:ext cx="7400400" cy="59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Briefing for Specific Operations</a:t>
            </a:r>
            <a:endParaRPr sz="2400"/>
          </a:p>
        </p:txBody>
      </p:sp>
      <p:pic>
        <p:nvPicPr>
          <p:cNvPr id="387" name="Google Shape;387;p50"/>
          <p:cNvPicPr preferRelativeResize="0"/>
          <p:nvPr/>
        </p:nvPicPr>
        <p:blipFill>
          <a:blip r:embed="rId3">
            <a:alphaModFix/>
          </a:blip>
          <a:stretch>
            <a:fillRect/>
          </a:stretch>
        </p:blipFill>
        <p:spPr>
          <a:xfrm>
            <a:off x="2985550" y="452275"/>
            <a:ext cx="3654701" cy="4652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1"/>
          <p:cNvSpPr txBox="1">
            <a:spLocks noGrp="1"/>
          </p:cNvSpPr>
          <p:nvPr>
            <p:ph type="title"/>
          </p:nvPr>
        </p:nvSpPr>
        <p:spPr>
          <a:xfrm>
            <a:off x="1189610" y="2096168"/>
            <a:ext cx="7400400" cy="59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800"/>
              <a:t>Tropical Ops &amp; Briefings</a:t>
            </a:r>
            <a:endParaRPr sz="5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2"/>
          <p:cNvSpPr txBox="1">
            <a:spLocks noGrp="1"/>
          </p:cNvSpPr>
          <p:nvPr>
            <p:ph type="title"/>
          </p:nvPr>
        </p:nvSpPr>
        <p:spPr>
          <a:xfrm>
            <a:off x="-2" y="111289"/>
            <a:ext cx="9144000" cy="548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lt1"/>
              </a:buClr>
              <a:buSzPts val="3600"/>
              <a:buFont typeface="Libre Franklin Medium"/>
              <a:buNone/>
            </a:pPr>
            <a:r>
              <a:rPr lang="en" sz="2800">
                <a:solidFill>
                  <a:schemeClr val="lt1"/>
                </a:solidFill>
              </a:rPr>
              <a:t>NHC &amp; NWS Office Forecasts</a:t>
            </a:r>
            <a:endParaRPr sz="2800">
              <a:solidFill>
                <a:schemeClr val="lt1"/>
              </a:solidFill>
            </a:endParaRPr>
          </a:p>
        </p:txBody>
      </p:sp>
      <p:sp>
        <p:nvSpPr>
          <p:cNvPr id="398" name="Google Shape;398;p52"/>
          <p:cNvSpPr txBox="1">
            <a:spLocks noGrp="1"/>
          </p:cNvSpPr>
          <p:nvPr>
            <p:ph type="body" idx="1"/>
          </p:nvPr>
        </p:nvSpPr>
        <p:spPr>
          <a:xfrm>
            <a:off x="0" y="1062428"/>
            <a:ext cx="4114800" cy="393000"/>
          </a:xfrm>
          <a:prstGeom prst="rect">
            <a:avLst/>
          </a:prstGeom>
          <a:solidFill>
            <a:srgbClr val="674F25"/>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310"/>
              <a:buNone/>
            </a:pPr>
            <a:r>
              <a:rPr lang="en" sz="1800"/>
              <a:t>National Hurricane Center</a:t>
            </a:r>
            <a:endParaRPr sz="1800"/>
          </a:p>
        </p:txBody>
      </p:sp>
      <p:sp>
        <p:nvSpPr>
          <p:cNvPr id="399" name="Google Shape;399;p52"/>
          <p:cNvSpPr txBox="1">
            <a:spLocks noGrp="1"/>
          </p:cNvSpPr>
          <p:nvPr>
            <p:ph type="body" idx="2"/>
          </p:nvPr>
        </p:nvSpPr>
        <p:spPr>
          <a:xfrm>
            <a:off x="464693" y="1668857"/>
            <a:ext cx="3749100" cy="2968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520"/>
              <a:buNone/>
            </a:pPr>
            <a:r>
              <a:rPr lang="en" sz="2000"/>
              <a:t>Large Scale</a:t>
            </a:r>
            <a:endParaRPr sz="2000"/>
          </a:p>
          <a:p>
            <a:pPr marL="0" lvl="0" indent="0" algn="l" rtl="0">
              <a:lnSpc>
                <a:spcPct val="90000"/>
              </a:lnSpc>
              <a:spcBef>
                <a:spcPts val="1000"/>
              </a:spcBef>
              <a:spcAft>
                <a:spcPts val="0"/>
              </a:spcAft>
              <a:buClr>
                <a:schemeClr val="dk1"/>
              </a:buClr>
              <a:buSzPts val="2520"/>
              <a:buNone/>
            </a:pPr>
            <a:r>
              <a:rPr lang="en" sz="2000"/>
              <a:t>Location of interest moves with storm</a:t>
            </a:r>
            <a:endParaRPr sz="2000"/>
          </a:p>
          <a:p>
            <a:pPr marL="0" lvl="0" indent="0" algn="l" rtl="0">
              <a:lnSpc>
                <a:spcPct val="90000"/>
              </a:lnSpc>
              <a:spcBef>
                <a:spcPts val="1000"/>
              </a:spcBef>
              <a:spcAft>
                <a:spcPts val="0"/>
              </a:spcAft>
              <a:buClr>
                <a:schemeClr val="dk1"/>
              </a:buClr>
              <a:buSzPts val="2520"/>
              <a:buNone/>
            </a:pPr>
            <a:r>
              <a:rPr lang="en" sz="2000"/>
              <a:t>Storm intensity, track, size</a:t>
            </a:r>
            <a:endParaRPr sz="2000"/>
          </a:p>
          <a:p>
            <a:pPr marL="0" lvl="0" indent="0" algn="l" rtl="0">
              <a:lnSpc>
                <a:spcPct val="90000"/>
              </a:lnSpc>
              <a:spcBef>
                <a:spcPts val="1000"/>
              </a:spcBef>
              <a:spcAft>
                <a:spcPts val="0"/>
              </a:spcAft>
              <a:buClr>
                <a:schemeClr val="dk1"/>
              </a:buClr>
              <a:buSzPts val="2520"/>
              <a:buNone/>
            </a:pPr>
            <a:r>
              <a:rPr lang="en" sz="2000"/>
              <a:t>Maximum Wind Values and Probabilities</a:t>
            </a:r>
            <a:endParaRPr sz="2000"/>
          </a:p>
          <a:p>
            <a:pPr marL="0" lvl="0" indent="0" algn="l" rtl="0">
              <a:lnSpc>
                <a:spcPct val="90000"/>
              </a:lnSpc>
              <a:spcBef>
                <a:spcPts val="1000"/>
              </a:spcBef>
              <a:spcAft>
                <a:spcPts val="0"/>
              </a:spcAft>
              <a:buClr>
                <a:schemeClr val="dk1"/>
              </a:buClr>
              <a:buSzPts val="2520"/>
              <a:buNone/>
            </a:pPr>
            <a:r>
              <a:rPr lang="en" sz="2000"/>
              <a:t>Broad wind, rainfall, and tornado information</a:t>
            </a:r>
            <a:endParaRPr sz="2000"/>
          </a:p>
          <a:p>
            <a:pPr marL="0" lvl="0" indent="0" algn="l" rtl="0">
              <a:lnSpc>
                <a:spcPct val="90000"/>
              </a:lnSpc>
              <a:spcBef>
                <a:spcPts val="1000"/>
              </a:spcBef>
              <a:spcAft>
                <a:spcPts val="0"/>
              </a:spcAft>
              <a:buClr>
                <a:schemeClr val="dk1"/>
              </a:buClr>
              <a:buSzPts val="2520"/>
              <a:buNone/>
            </a:pPr>
            <a:endParaRPr sz="2000"/>
          </a:p>
          <a:p>
            <a:pPr marL="0" lvl="0" indent="0" algn="l" rtl="0">
              <a:lnSpc>
                <a:spcPct val="90000"/>
              </a:lnSpc>
              <a:spcBef>
                <a:spcPts val="1000"/>
              </a:spcBef>
              <a:spcAft>
                <a:spcPts val="0"/>
              </a:spcAft>
              <a:buClr>
                <a:schemeClr val="dk1"/>
              </a:buClr>
              <a:buSzPts val="2520"/>
              <a:buNone/>
            </a:pPr>
            <a:endParaRPr sz="2000"/>
          </a:p>
        </p:txBody>
      </p:sp>
      <p:sp>
        <p:nvSpPr>
          <p:cNvPr id="400" name="Google Shape;400;p52"/>
          <p:cNvSpPr txBox="1">
            <a:spLocks noGrp="1"/>
          </p:cNvSpPr>
          <p:nvPr>
            <p:ph type="body" idx="3"/>
          </p:nvPr>
        </p:nvSpPr>
        <p:spPr>
          <a:xfrm>
            <a:off x="4937759" y="1665558"/>
            <a:ext cx="3749100" cy="29688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2520"/>
              <a:buNone/>
            </a:pPr>
            <a:r>
              <a:rPr lang="en" sz="2000"/>
              <a:t>Local scale</a:t>
            </a:r>
            <a:endParaRPr sz="2000"/>
          </a:p>
          <a:p>
            <a:pPr marL="0" lvl="0" indent="0" algn="r" rtl="0">
              <a:lnSpc>
                <a:spcPct val="90000"/>
              </a:lnSpc>
              <a:spcBef>
                <a:spcPts val="1000"/>
              </a:spcBef>
              <a:spcAft>
                <a:spcPts val="0"/>
              </a:spcAft>
              <a:buClr>
                <a:schemeClr val="dk1"/>
              </a:buClr>
              <a:buSzPts val="2520"/>
              <a:buNone/>
            </a:pPr>
            <a:r>
              <a:rPr lang="en" sz="2000"/>
              <a:t>Location of interest is the local area of responsibility </a:t>
            </a:r>
            <a:endParaRPr sz="2000"/>
          </a:p>
          <a:p>
            <a:pPr marL="0" lvl="0" indent="0" algn="r" rtl="0">
              <a:lnSpc>
                <a:spcPct val="90000"/>
              </a:lnSpc>
              <a:spcBef>
                <a:spcPts val="1000"/>
              </a:spcBef>
              <a:spcAft>
                <a:spcPts val="0"/>
              </a:spcAft>
              <a:buClr>
                <a:schemeClr val="dk1"/>
              </a:buClr>
              <a:buSzPts val="2520"/>
              <a:buNone/>
            </a:pPr>
            <a:r>
              <a:rPr lang="en" sz="2000"/>
              <a:t>Specific local wind, surge, rainfall, and tornado information</a:t>
            </a:r>
            <a:endParaRPr sz="2000"/>
          </a:p>
          <a:p>
            <a:pPr marL="0" lvl="0" indent="0" algn="r" rtl="0">
              <a:lnSpc>
                <a:spcPct val="90000"/>
              </a:lnSpc>
              <a:spcBef>
                <a:spcPts val="1000"/>
              </a:spcBef>
              <a:spcAft>
                <a:spcPts val="0"/>
              </a:spcAft>
              <a:buClr>
                <a:schemeClr val="dk1"/>
              </a:buClr>
              <a:buSzPts val="2520"/>
              <a:buNone/>
            </a:pPr>
            <a:r>
              <a:rPr lang="en" sz="2000"/>
              <a:t>Local threats and potential impacts</a:t>
            </a:r>
            <a:endParaRPr sz="2000"/>
          </a:p>
        </p:txBody>
      </p:sp>
      <p:sp>
        <p:nvSpPr>
          <p:cNvPr id="401" name="Google Shape;401;p52"/>
          <p:cNvSpPr txBox="1">
            <a:spLocks noGrp="1"/>
          </p:cNvSpPr>
          <p:nvPr>
            <p:ph type="body" idx="4"/>
          </p:nvPr>
        </p:nvSpPr>
        <p:spPr>
          <a:xfrm>
            <a:off x="5029200" y="1062428"/>
            <a:ext cx="4114800" cy="393000"/>
          </a:xfrm>
          <a:prstGeom prst="rect">
            <a:avLst/>
          </a:prstGeom>
          <a:solidFill>
            <a:srgbClr val="674F25"/>
          </a:solid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2310"/>
              <a:buNone/>
            </a:pPr>
            <a:r>
              <a:rPr lang="en" sz="1800"/>
              <a:t>Local Forecast Office</a:t>
            </a:r>
            <a:endParaRPr sz="1800"/>
          </a:p>
        </p:txBody>
      </p:sp>
      <p:sp>
        <p:nvSpPr>
          <p:cNvPr id="402" name="Google Shape;402;p52"/>
          <p:cNvSpPr txBox="1">
            <a:spLocks noGrp="1"/>
          </p:cNvSpPr>
          <p:nvPr>
            <p:ph type="subTitle" idx="5"/>
          </p:nvPr>
        </p:nvSpPr>
        <p:spPr>
          <a:xfrm>
            <a:off x="-2" y="659929"/>
            <a:ext cx="9144000" cy="274200"/>
          </a:xfrm>
          <a:prstGeom prst="rect">
            <a:avLst/>
          </a:prstGeom>
          <a:solidFill>
            <a:srgbClr val="CCDAE7"/>
          </a:solid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142"/>
              <a:buNone/>
            </a:pPr>
            <a:r>
              <a:rPr lang="en" sz="1400"/>
              <a:t>Working together to provide a clear, consistent, and effective tropical message</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3"/>
          <p:cNvSpPr/>
          <p:nvPr/>
        </p:nvSpPr>
        <p:spPr>
          <a:xfrm>
            <a:off x="693100" y="4331116"/>
            <a:ext cx="4434600" cy="377100"/>
          </a:xfrm>
          <a:prstGeom prst="rect">
            <a:avLst/>
          </a:prstGeom>
          <a:solidFill>
            <a:srgbClr val="EAEAEA"/>
          </a:solidFill>
          <a:ln w="9525" cap="flat" cmpd="sng">
            <a:solidFill>
              <a:srgbClr val="072E63"/>
            </a:solidFill>
            <a:prstDash val="solid"/>
            <a:round/>
            <a:headEnd type="none" w="sm" len="sm"/>
            <a:tailEnd type="none" w="sm" len="sm"/>
          </a:ln>
        </p:spPr>
        <p:txBody>
          <a:bodyPr spcFirstLastPara="1" wrap="square" lIns="34275" tIns="17150" rIns="34275" bIns="17150" anchor="t" anchorCtr="0">
            <a:noAutofit/>
          </a:bodyPr>
          <a:lstStyle/>
          <a:p>
            <a:pPr marL="0" marR="0" lvl="0" indent="0" algn="ctr" rtl="0">
              <a:spcBef>
                <a:spcPts val="0"/>
              </a:spcBef>
              <a:spcAft>
                <a:spcPts val="0"/>
              </a:spcAft>
              <a:buNone/>
            </a:pPr>
            <a:r>
              <a:rPr lang="en" sz="1100" b="1" i="1">
                <a:solidFill>
                  <a:srgbClr val="2C2017"/>
                </a:solidFill>
                <a:latin typeface="Arial"/>
                <a:ea typeface="Arial"/>
                <a:cs typeface="Arial"/>
                <a:sym typeface="Arial"/>
              </a:rPr>
              <a:t>NOTE</a:t>
            </a:r>
            <a:r>
              <a:rPr lang="en" sz="1100" b="1">
                <a:solidFill>
                  <a:srgbClr val="2C2017"/>
                </a:solidFill>
                <a:latin typeface="Arial"/>
                <a:ea typeface="Arial"/>
                <a:cs typeface="Arial"/>
                <a:sym typeface="Arial"/>
              </a:rPr>
              <a:t>:  </a:t>
            </a:r>
            <a:r>
              <a:rPr lang="en" sz="1100" i="1">
                <a:solidFill>
                  <a:srgbClr val="2C2017"/>
                </a:solidFill>
                <a:latin typeface="Arial"/>
                <a:ea typeface="Arial"/>
                <a:cs typeface="Arial"/>
                <a:sym typeface="Arial"/>
              </a:rPr>
              <a:t>Do not focus on the exact track.   </a:t>
            </a:r>
            <a:endParaRPr sz="500"/>
          </a:p>
          <a:p>
            <a:pPr marL="0" marR="0" lvl="0" indent="0" algn="ctr" rtl="0">
              <a:spcBef>
                <a:spcPts val="0"/>
              </a:spcBef>
              <a:spcAft>
                <a:spcPts val="0"/>
              </a:spcAft>
              <a:buNone/>
            </a:pPr>
            <a:r>
              <a:rPr lang="en" sz="1100" i="1" u="sng">
                <a:solidFill>
                  <a:srgbClr val="2C2017"/>
                </a:solidFill>
                <a:latin typeface="Arial"/>
                <a:ea typeface="Arial"/>
                <a:cs typeface="Arial"/>
                <a:sym typeface="Arial"/>
              </a:rPr>
              <a:t>Impacts can occur well outside the area enclosed by the cone</a:t>
            </a:r>
            <a:r>
              <a:rPr lang="en" sz="1100" i="1">
                <a:solidFill>
                  <a:srgbClr val="2C2017"/>
                </a:solidFill>
                <a:latin typeface="Arial"/>
                <a:ea typeface="Arial"/>
                <a:cs typeface="Arial"/>
                <a:sym typeface="Arial"/>
              </a:rPr>
              <a:t>.</a:t>
            </a:r>
            <a:endParaRPr sz="500"/>
          </a:p>
        </p:txBody>
      </p:sp>
      <p:sp>
        <p:nvSpPr>
          <p:cNvPr id="409" name="Google Shape;409;p53"/>
          <p:cNvSpPr/>
          <p:nvPr/>
        </p:nvSpPr>
        <p:spPr>
          <a:xfrm>
            <a:off x="5118875" y="627630"/>
            <a:ext cx="4200600" cy="4080600"/>
          </a:xfrm>
          <a:prstGeom prst="rect">
            <a:avLst/>
          </a:prstGeom>
          <a:solidFill>
            <a:schemeClr val="lt1">
              <a:alpha val="80000"/>
            </a:schemeClr>
          </a:solidFill>
          <a:ln>
            <a:noFill/>
          </a:ln>
        </p:spPr>
        <p:txBody>
          <a:bodyPr spcFirstLastPara="1" wrap="square" lIns="34275" tIns="34275" rIns="34275" bIns="34275" anchor="ctr" anchorCtr="0">
            <a:noAutofit/>
          </a:bodyPr>
          <a:lstStyle/>
          <a:p>
            <a:pPr marL="177800" marR="0" lvl="0" indent="-184150" algn="l" rtl="0">
              <a:spcBef>
                <a:spcPts val="0"/>
              </a:spcBef>
              <a:spcAft>
                <a:spcPts val="0"/>
              </a:spcAft>
              <a:buClr>
                <a:schemeClr val="dk1"/>
              </a:buClr>
              <a:buSzPts val="1700"/>
              <a:buFont typeface="Noto Sans Symbols"/>
              <a:buChar char="▪"/>
            </a:pPr>
            <a:r>
              <a:rPr lang="en" sz="1700">
                <a:solidFill>
                  <a:schemeClr val="dk1"/>
                </a:solidFill>
              </a:rPr>
              <a:t>W</a:t>
            </a:r>
            <a:r>
              <a:rPr lang="en" sz="1700">
                <a:solidFill>
                  <a:schemeClr val="dk1"/>
                </a:solidFill>
                <a:latin typeface="Arial"/>
                <a:ea typeface="Arial"/>
                <a:cs typeface="Arial"/>
                <a:sym typeface="Arial"/>
              </a:rPr>
              <a:t>hat has changed, biggest impact</a:t>
            </a:r>
            <a:endParaRPr sz="500"/>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177800" marR="0" lvl="0" indent="-184150" algn="l" rtl="0">
              <a:spcBef>
                <a:spcPts val="0"/>
              </a:spcBef>
              <a:spcAft>
                <a:spcPts val="0"/>
              </a:spcAft>
              <a:buClr>
                <a:schemeClr val="dk1"/>
              </a:buClr>
              <a:buSzPts val="1700"/>
              <a:buFont typeface="Noto Sans Symbols"/>
              <a:buChar char="▪"/>
            </a:pPr>
            <a:r>
              <a:rPr lang="en" sz="1700">
                <a:solidFill>
                  <a:schemeClr val="dk1"/>
                </a:solidFill>
                <a:latin typeface="Arial"/>
                <a:ea typeface="Arial"/>
                <a:cs typeface="Arial"/>
                <a:sym typeface="Arial"/>
              </a:rPr>
              <a:t>Brief discussion of any watches or warnings in effect.</a:t>
            </a:r>
            <a:endParaRPr sz="1700">
              <a:solidFill>
                <a:schemeClr val="dk1"/>
              </a:solidFill>
              <a:latin typeface="Arial"/>
              <a:ea typeface="Arial"/>
              <a:cs typeface="Arial"/>
              <a:sym typeface="Arial"/>
            </a:endParaRPr>
          </a:p>
          <a:p>
            <a:pPr marL="177800" marR="0" lvl="0" indent="0" algn="l" rtl="0">
              <a:spcBef>
                <a:spcPts val="0"/>
              </a:spcBef>
              <a:spcAft>
                <a:spcPts val="0"/>
              </a:spcAft>
              <a:buNone/>
            </a:pPr>
            <a:endParaRPr sz="1700">
              <a:solidFill>
                <a:schemeClr val="dk1"/>
              </a:solidFill>
            </a:endParaRPr>
          </a:p>
          <a:p>
            <a:pPr marL="177800" marR="0" lvl="0" indent="-184150" algn="l" rtl="0">
              <a:spcBef>
                <a:spcPts val="0"/>
              </a:spcBef>
              <a:spcAft>
                <a:spcPts val="0"/>
              </a:spcAft>
              <a:buClr>
                <a:schemeClr val="dk1"/>
              </a:buClr>
              <a:buSzPts val="1700"/>
              <a:buChar char="▪"/>
            </a:pPr>
            <a:r>
              <a:rPr lang="en" sz="1700">
                <a:solidFill>
                  <a:schemeClr val="dk1"/>
                </a:solidFill>
              </a:rPr>
              <a:t>Biggest Threats &amp; Impacts</a:t>
            </a:r>
            <a:endParaRPr sz="1700">
              <a:solidFill>
                <a:schemeClr val="dk1"/>
              </a:solidFill>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177800" marR="0" lvl="0" indent="-184150" algn="l" rtl="0">
              <a:spcBef>
                <a:spcPts val="0"/>
              </a:spcBef>
              <a:spcAft>
                <a:spcPts val="0"/>
              </a:spcAft>
              <a:buClr>
                <a:schemeClr val="dk1"/>
              </a:buClr>
              <a:buSzPts val="1700"/>
              <a:buFont typeface="Noto Sans Symbols"/>
              <a:buChar char="▪"/>
            </a:pPr>
            <a:r>
              <a:rPr lang="en" sz="1700">
                <a:solidFill>
                  <a:schemeClr val="dk1"/>
                </a:solidFill>
                <a:latin typeface="Arial"/>
                <a:ea typeface="Arial"/>
                <a:cs typeface="Arial"/>
                <a:sym typeface="Arial"/>
              </a:rPr>
              <a:t>Other caveats/conditions that may affect preparation or long term concerns (heavy rainfall that begins prior, etc).</a:t>
            </a:r>
            <a:endParaRPr sz="500"/>
          </a:p>
        </p:txBody>
      </p:sp>
      <p:sp>
        <p:nvSpPr>
          <p:cNvPr id="410" name="Google Shape;410;p53"/>
          <p:cNvSpPr txBox="1"/>
          <p:nvPr/>
        </p:nvSpPr>
        <p:spPr>
          <a:xfrm>
            <a:off x="628650" y="13126"/>
            <a:ext cx="8229600" cy="415500"/>
          </a:xfrm>
          <a:prstGeom prst="rect">
            <a:avLst/>
          </a:prstGeom>
          <a:noFill/>
          <a:ln>
            <a:noFill/>
          </a:ln>
          <a:effectLst>
            <a:outerShdw blurRad="50800" dist="38100" dir="2700000" algn="tl" rotWithShape="0">
              <a:srgbClr val="000000">
                <a:alpha val="40000"/>
              </a:srgbClr>
            </a:outerShdw>
          </a:effectLst>
        </p:spPr>
        <p:txBody>
          <a:bodyPr spcFirstLastPara="1" wrap="square" lIns="137150" tIns="0" rIns="0" bIns="0" anchor="t" anchorCtr="0">
            <a:spAutoFit/>
          </a:bodyPr>
          <a:lstStyle/>
          <a:p>
            <a:pPr marL="0" marR="0" lvl="0" indent="0" algn="l" rtl="0">
              <a:spcBef>
                <a:spcPts val="0"/>
              </a:spcBef>
              <a:spcAft>
                <a:spcPts val="0"/>
              </a:spcAft>
              <a:buNone/>
            </a:pPr>
            <a:r>
              <a:rPr lang="en" sz="2700">
                <a:solidFill>
                  <a:schemeClr val="lt1"/>
                </a:solidFill>
                <a:latin typeface="Arial"/>
                <a:ea typeface="Arial"/>
                <a:cs typeface="Arial"/>
                <a:sym typeface="Arial"/>
              </a:rPr>
              <a:t>Situation Overview</a:t>
            </a:r>
            <a:endParaRPr sz="500"/>
          </a:p>
        </p:txBody>
      </p:sp>
      <p:sp>
        <p:nvSpPr>
          <p:cNvPr id="411" name="Google Shape;411;p53"/>
          <p:cNvSpPr/>
          <p:nvPr/>
        </p:nvSpPr>
        <p:spPr>
          <a:xfrm>
            <a:off x="800100" y="428625"/>
            <a:ext cx="7972500" cy="219300"/>
          </a:xfrm>
          <a:prstGeom prst="rect">
            <a:avLst/>
          </a:prstGeom>
          <a:noFill/>
          <a:ln>
            <a:noFill/>
          </a:ln>
        </p:spPr>
        <p:txBody>
          <a:bodyPr spcFirstLastPara="1" wrap="square" lIns="137150" tIns="17150" rIns="34275" bIns="17150" anchor="t" anchorCtr="0">
            <a:noAutofit/>
          </a:bodyPr>
          <a:lstStyle/>
          <a:p>
            <a:pPr marL="0" marR="0" lvl="0" indent="0" algn="l" rtl="0">
              <a:spcBef>
                <a:spcPts val="0"/>
              </a:spcBef>
              <a:spcAft>
                <a:spcPts val="0"/>
              </a:spcAft>
              <a:buNone/>
            </a:pPr>
            <a:r>
              <a:rPr lang="en" sz="1200">
                <a:solidFill>
                  <a:srgbClr val="0A4595"/>
                </a:solidFill>
                <a:latin typeface="Arial"/>
                <a:ea typeface="Arial"/>
                <a:cs typeface="Arial"/>
                <a:sym typeface="Arial"/>
              </a:rPr>
              <a:t>Hurricane </a:t>
            </a:r>
            <a:r>
              <a:rPr lang="en" sz="1200">
                <a:solidFill>
                  <a:srgbClr val="0A4595"/>
                </a:solidFill>
              </a:rPr>
              <a:t>Dorian</a:t>
            </a:r>
            <a:endParaRPr sz="1200">
              <a:solidFill>
                <a:srgbClr val="0A4595"/>
              </a:solidFill>
              <a:latin typeface="Arial"/>
              <a:ea typeface="Arial"/>
              <a:cs typeface="Arial"/>
              <a:sym typeface="Arial"/>
            </a:endParaRPr>
          </a:p>
        </p:txBody>
      </p:sp>
      <p:pic>
        <p:nvPicPr>
          <p:cNvPr id="412" name="Google Shape;412;p53"/>
          <p:cNvPicPr preferRelativeResize="0"/>
          <p:nvPr/>
        </p:nvPicPr>
        <p:blipFill>
          <a:blip r:embed="rId3">
            <a:alphaModFix/>
          </a:blip>
          <a:stretch>
            <a:fillRect/>
          </a:stretch>
        </p:blipFill>
        <p:spPr>
          <a:xfrm>
            <a:off x="628650" y="741825"/>
            <a:ext cx="4117414" cy="33783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4"/>
          <p:cNvSpPr txBox="1">
            <a:spLocks noGrp="1"/>
          </p:cNvSpPr>
          <p:nvPr>
            <p:ph type="title"/>
          </p:nvPr>
        </p:nvSpPr>
        <p:spPr>
          <a:xfrm>
            <a:off x="0" y="-1"/>
            <a:ext cx="9144000" cy="906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lt1"/>
              </a:buClr>
              <a:buSzPts val="3600"/>
              <a:buFont typeface="Libre Franklin Medium"/>
              <a:buNone/>
            </a:pPr>
            <a:r>
              <a:rPr lang="en">
                <a:solidFill>
                  <a:schemeClr val="lt1"/>
                </a:solidFill>
              </a:rPr>
              <a:t>Hurricane Local Statement - HLS</a:t>
            </a:r>
            <a:endParaRPr>
              <a:solidFill>
                <a:schemeClr val="lt1"/>
              </a:solidFill>
            </a:endParaRPr>
          </a:p>
        </p:txBody>
      </p:sp>
      <p:sp>
        <p:nvSpPr>
          <p:cNvPr id="418" name="Google Shape;418;p54"/>
          <p:cNvSpPr txBox="1">
            <a:spLocks noGrp="1"/>
          </p:cNvSpPr>
          <p:nvPr>
            <p:ph type="body" idx="2"/>
          </p:nvPr>
        </p:nvSpPr>
        <p:spPr>
          <a:xfrm>
            <a:off x="464693" y="906436"/>
            <a:ext cx="3177900" cy="2571900"/>
          </a:xfrm>
          <a:prstGeom prst="rect">
            <a:avLst/>
          </a:prstGeom>
          <a:noFill/>
          <a:ln>
            <a:noFill/>
          </a:ln>
        </p:spPr>
        <p:txBody>
          <a:bodyPr spcFirstLastPara="1" wrap="square" lIns="182875" tIns="91425" rIns="91425" bIns="91425" anchor="ctr" anchorCtr="0">
            <a:noAutofit/>
          </a:bodyPr>
          <a:lstStyle/>
          <a:p>
            <a:pPr marL="0" lvl="0" indent="0" algn="l" rtl="0">
              <a:lnSpc>
                <a:spcPct val="90000"/>
              </a:lnSpc>
              <a:spcBef>
                <a:spcPts val="0"/>
              </a:spcBef>
              <a:spcAft>
                <a:spcPts val="0"/>
              </a:spcAft>
              <a:buClr>
                <a:schemeClr val="dk1"/>
              </a:buClr>
              <a:buSzPts val="2520"/>
              <a:buNone/>
            </a:pPr>
            <a:endParaRPr sz="2000"/>
          </a:p>
          <a:p>
            <a:pPr marL="0" lvl="0" indent="0" algn="l" rtl="0">
              <a:lnSpc>
                <a:spcPct val="90000"/>
              </a:lnSpc>
              <a:spcBef>
                <a:spcPts val="0"/>
              </a:spcBef>
              <a:spcAft>
                <a:spcPts val="0"/>
              </a:spcAft>
              <a:buClr>
                <a:schemeClr val="dk1"/>
              </a:buClr>
              <a:buSzPts val="2520"/>
              <a:buNone/>
            </a:pPr>
            <a:endParaRPr sz="2000"/>
          </a:p>
          <a:p>
            <a:pPr marL="0" lvl="0" indent="0" algn="l" rtl="0">
              <a:lnSpc>
                <a:spcPct val="90000"/>
              </a:lnSpc>
              <a:spcBef>
                <a:spcPts val="0"/>
              </a:spcBef>
              <a:spcAft>
                <a:spcPts val="0"/>
              </a:spcAft>
              <a:buClr>
                <a:schemeClr val="dk1"/>
              </a:buClr>
              <a:buSzPts val="2520"/>
              <a:buNone/>
            </a:pPr>
            <a:endParaRPr sz="2000"/>
          </a:p>
          <a:p>
            <a:pPr marL="0" lvl="0" indent="0" algn="l" rtl="0">
              <a:lnSpc>
                <a:spcPct val="90000"/>
              </a:lnSpc>
              <a:spcBef>
                <a:spcPts val="0"/>
              </a:spcBef>
              <a:spcAft>
                <a:spcPts val="0"/>
              </a:spcAft>
              <a:buClr>
                <a:schemeClr val="dk1"/>
              </a:buClr>
              <a:buSzPts val="2520"/>
              <a:buNone/>
            </a:pPr>
            <a:endParaRPr sz="2000"/>
          </a:p>
          <a:p>
            <a:pPr marL="0" lvl="0" indent="0" algn="l" rtl="0">
              <a:lnSpc>
                <a:spcPct val="90000"/>
              </a:lnSpc>
              <a:spcBef>
                <a:spcPts val="0"/>
              </a:spcBef>
              <a:spcAft>
                <a:spcPts val="0"/>
              </a:spcAft>
              <a:buClr>
                <a:schemeClr val="dk1"/>
              </a:buClr>
              <a:buSzPts val="2520"/>
              <a:buNone/>
            </a:pPr>
            <a:endParaRPr sz="2000"/>
          </a:p>
          <a:p>
            <a:pPr marL="0" lvl="0" indent="0" algn="l" rtl="0">
              <a:lnSpc>
                <a:spcPct val="90000"/>
              </a:lnSpc>
              <a:spcBef>
                <a:spcPts val="0"/>
              </a:spcBef>
              <a:spcAft>
                <a:spcPts val="0"/>
              </a:spcAft>
              <a:buClr>
                <a:schemeClr val="dk1"/>
              </a:buClr>
              <a:buSzPts val="2520"/>
              <a:buNone/>
            </a:pPr>
            <a:endParaRPr sz="2000"/>
          </a:p>
          <a:p>
            <a:pPr marL="0" lvl="0" indent="0" algn="l" rtl="0">
              <a:lnSpc>
                <a:spcPct val="90000"/>
              </a:lnSpc>
              <a:spcBef>
                <a:spcPts val="0"/>
              </a:spcBef>
              <a:spcAft>
                <a:spcPts val="0"/>
              </a:spcAft>
              <a:buClr>
                <a:schemeClr val="dk1"/>
              </a:buClr>
              <a:buSzPts val="2520"/>
              <a:buNone/>
            </a:pPr>
            <a:endParaRPr sz="2000"/>
          </a:p>
          <a:p>
            <a:pPr marL="0" lvl="0" indent="0" algn="l" rtl="0">
              <a:lnSpc>
                <a:spcPct val="90000"/>
              </a:lnSpc>
              <a:spcBef>
                <a:spcPts val="0"/>
              </a:spcBef>
              <a:spcAft>
                <a:spcPts val="0"/>
              </a:spcAft>
              <a:buClr>
                <a:schemeClr val="dk1"/>
              </a:buClr>
              <a:buSzPts val="2520"/>
              <a:buNone/>
            </a:pPr>
            <a:r>
              <a:rPr lang="en" sz="2000"/>
              <a:t>Land only product</a:t>
            </a:r>
            <a:br>
              <a:rPr lang="en" sz="2000"/>
            </a:br>
            <a:endParaRPr sz="2000"/>
          </a:p>
          <a:p>
            <a:pPr marL="0" lvl="0" indent="0" algn="l" rtl="0">
              <a:lnSpc>
                <a:spcPct val="90000"/>
              </a:lnSpc>
              <a:spcBef>
                <a:spcPts val="1000"/>
              </a:spcBef>
              <a:spcAft>
                <a:spcPts val="0"/>
              </a:spcAft>
              <a:buClr>
                <a:schemeClr val="dk1"/>
              </a:buClr>
              <a:buSzPts val="2520"/>
              <a:buNone/>
            </a:pPr>
            <a:r>
              <a:rPr lang="en"/>
              <a:t>Broadcasts on NOAA Weather Radio</a:t>
            </a:r>
            <a:br>
              <a:rPr lang="en"/>
            </a:br>
            <a:endParaRPr/>
          </a:p>
          <a:p>
            <a:pPr marL="0" lvl="0" indent="0" algn="l" rtl="0">
              <a:lnSpc>
                <a:spcPct val="90000"/>
              </a:lnSpc>
              <a:spcBef>
                <a:spcPts val="1000"/>
              </a:spcBef>
              <a:spcAft>
                <a:spcPts val="0"/>
              </a:spcAft>
              <a:buClr>
                <a:schemeClr val="dk1"/>
              </a:buClr>
              <a:buSzPts val="2520"/>
              <a:buNone/>
            </a:pPr>
            <a:r>
              <a:rPr lang="en"/>
              <a:t>Overview of tropical impacts across the WFO’s Area of Responsibility</a:t>
            </a:r>
            <a:endParaRPr/>
          </a:p>
          <a:p>
            <a:pPr marL="0" lvl="0" indent="0" algn="l" rtl="0">
              <a:lnSpc>
                <a:spcPct val="90000"/>
              </a:lnSpc>
              <a:spcBef>
                <a:spcPts val="1000"/>
              </a:spcBef>
              <a:spcAft>
                <a:spcPts val="0"/>
              </a:spcAft>
              <a:buClr>
                <a:schemeClr val="dk1"/>
              </a:buClr>
              <a:buSzPts val="2520"/>
              <a:buNone/>
            </a:pPr>
            <a:endParaRPr/>
          </a:p>
        </p:txBody>
      </p:sp>
      <p:pic>
        <p:nvPicPr>
          <p:cNvPr id="419" name="Google Shape;419;p54"/>
          <p:cNvPicPr preferRelativeResize="0"/>
          <p:nvPr/>
        </p:nvPicPr>
        <p:blipFill rotWithShape="1">
          <a:blip r:embed="rId3">
            <a:alphaModFix/>
          </a:blip>
          <a:srcRect/>
          <a:stretch/>
        </p:blipFill>
        <p:spPr>
          <a:xfrm>
            <a:off x="3910090" y="1195521"/>
            <a:ext cx="4776709" cy="34420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5"/>
          <p:cNvSpPr txBox="1">
            <a:spLocks noGrp="1"/>
          </p:cNvSpPr>
          <p:nvPr>
            <p:ph type="body" idx="2"/>
          </p:nvPr>
        </p:nvSpPr>
        <p:spPr>
          <a:xfrm>
            <a:off x="464693" y="906436"/>
            <a:ext cx="3177900" cy="2571900"/>
          </a:xfrm>
          <a:prstGeom prst="rect">
            <a:avLst/>
          </a:prstGeom>
          <a:noFill/>
          <a:ln>
            <a:noFill/>
          </a:ln>
        </p:spPr>
        <p:txBody>
          <a:bodyPr spcFirstLastPara="1" wrap="square" lIns="182875" tIns="91425" rIns="91425" bIns="91425" anchor="ctr" anchorCtr="0">
            <a:noAutofit/>
          </a:bodyPr>
          <a:lstStyle/>
          <a:p>
            <a:pPr marL="0" lvl="0" indent="0" algn="l" rtl="0">
              <a:lnSpc>
                <a:spcPct val="80000"/>
              </a:lnSpc>
              <a:spcBef>
                <a:spcPts val="0"/>
              </a:spcBef>
              <a:spcAft>
                <a:spcPts val="0"/>
              </a:spcAft>
              <a:buClr>
                <a:schemeClr val="dk1"/>
              </a:buClr>
              <a:buSzPts val="2331"/>
              <a:buNone/>
            </a:pPr>
            <a:endParaRPr sz="1800"/>
          </a:p>
          <a:p>
            <a:pPr marL="0" lvl="0" indent="0" algn="l" rtl="0">
              <a:lnSpc>
                <a:spcPct val="80000"/>
              </a:lnSpc>
              <a:spcBef>
                <a:spcPts val="0"/>
              </a:spcBef>
              <a:spcAft>
                <a:spcPts val="0"/>
              </a:spcAft>
              <a:buClr>
                <a:schemeClr val="dk1"/>
              </a:buClr>
              <a:buSzPts val="2331"/>
              <a:buNone/>
            </a:pPr>
            <a:endParaRPr sz="1800"/>
          </a:p>
          <a:p>
            <a:pPr marL="0" lvl="0" indent="0" algn="l" rtl="0">
              <a:lnSpc>
                <a:spcPct val="80000"/>
              </a:lnSpc>
              <a:spcBef>
                <a:spcPts val="0"/>
              </a:spcBef>
              <a:spcAft>
                <a:spcPts val="0"/>
              </a:spcAft>
              <a:buClr>
                <a:schemeClr val="dk1"/>
              </a:buClr>
              <a:buSzPts val="2331"/>
              <a:buNone/>
            </a:pPr>
            <a:endParaRPr sz="1800"/>
          </a:p>
          <a:p>
            <a:pPr marL="0" lvl="0" indent="0" algn="l" rtl="0">
              <a:lnSpc>
                <a:spcPct val="80000"/>
              </a:lnSpc>
              <a:spcBef>
                <a:spcPts val="0"/>
              </a:spcBef>
              <a:spcAft>
                <a:spcPts val="0"/>
              </a:spcAft>
              <a:buClr>
                <a:schemeClr val="dk1"/>
              </a:buClr>
              <a:buSzPts val="2331"/>
              <a:buNone/>
            </a:pPr>
            <a:endParaRPr sz="1800"/>
          </a:p>
          <a:p>
            <a:pPr marL="0" lvl="0" indent="0" algn="l" rtl="0">
              <a:lnSpc>
                <a:spcPct val="80000"/>
              </a:lnSpc>
              <a:spcBef>
                <a:spcPts val="0"/>
              </a:spcBef>
              <a:spcAft>
                <a:spcPts val="0"/>
              </a:spcAft>
              <a:buClr>
                <a:schemeClr val="dk1"/>
              </a:buClr>
              <a:buSzPts val="2331"/>
              <a:buNone/>
            </a:pPr>
            <a:endParaRPr sz="1800"/>
          </a:p>
          <a:p>
            <a:pPr marL="0" lvl="0" indent="0" algn="l" rtl="0">
              <a:lnSpc>
                <a:spcPct val="80000"/>
              </a:lnSpc>
              <a:spcBef>
                <a:spcPts val="0"/>
              </a:spcBef>
              <a:spcAft>
                <a:spcPts val="0"/>
              </a:spcAft>
              <a:buClr>
                <a:schemeClr val="dk1"/>
              </a:buClr>
              <a:buSzPts val="2331"/>
              <a:buNone/>
            </a:pPr>
            <a:endParaRPr sz="1800"/>
          </a:p>
          <a:p>
            <a:pPr marL="0" lvl="0" indent="0" algn="l" rtl="0">
              <a:lnSpc>
                <a:spcPct val="80000"/>
              </a:lnSpc>
              <a:spcBef>
                <a:spcPts val="0"/>
              </a:spcBef>
              <a:spcAft>
                <a:spcPts val="0"/>
              </a:spcAft>
              <a:buClr>
                <a:schemeClr val="dk1"/>
              </a:buClr>
              <a:buSzPts val="2331"/>
              <a:buNone/>
            </a:pPr>
            <a:r>
              <a:rPr lang="en" sz="1800"/>
              <a:t>Affected Area</a:t>
            </a:r>
            <a:br>
              <a:rPr lang="en" sz="1800"/>
            </a:br>
            <a:endParaRPr sz="1800"/>
          </a:p>
          <a:p>
            <a:pPr marL="0" lvl="0" indent="0" algn="l" rtl="0">
              <a:lnSpc>
                <a:spcPct val="80000"/>
              </a:lnSpc>
              <a:spcBef>
                <a:spcPts val="1000"/>
              </a:spcBef>
              <a:spcAft>
                <a:spcPts val="0"/>
              </a:spcAft>
              <a:buClr>
                <a:schemeClr val="dk1"/>
              </a:buClr>
              <a:buSzPts val="2331"/>
              <a:buNone/>
            </a:pPr>
            <a:r>
              <a:rPr lang="en" sz="1800"/>
              <a:t>Headline/Primary Message</a:t>
            </a:r>
            <a:br>
              <a:rPr lang="en" sz="1800"/>
            </a:br>
            <a:endParaRPr sz="1800"/>
          </a:p>
          <a:p>
            <a:pPr marL="0" lvl="0" indent="0" algn="l" rtl="0">
              <a:lnSpc>
                <a:spcPct val="80000"/>
              </a:lnSpc>
              <a:spcBef>
                <a:spcPts val="1000"/>
              </a:spcBef>
              <a:spcAft>
                <a:spcPts val="0"/>
              </a:spcAft>
              <a:buClr>
                <a:schemeClr val="dk1"/>
              </a:buClr>
              <a:buSzPts val="2331"/>
              <a:buNone/>
            </a:pPr>
            <a:r>
              <a:rPr lang="en" sz="1800"/>
              <a:t>New Information since last storm update</a:t>
            </a:r>
            <a:br>
              <a:rPr lang="en" sz="1800"/>
            </a:br>
            <a:endParaRPr sz="1800"/>
          </a:p>
          <a:p>
            <a:pPr marL="0" lvl="0" indent="0" algn="l" rtl="0">
              <a:lnSpc>
                <a:spcPct val="80000"/>
              </a:lnSpc>
              <a:spcBef>
                <a:spcPts val="1000"/>
              </a:spcBef>
              <a:spcAft>
                <a:spcPts val="0"/>
              </a:spcAft>
              <a:buClr>
                <a:schemeClr val="dk1"/>
              </a:buClr>
              <a:buSzPts val="2331"/>
              <a:buNone/>
            </a:pPr>
            <a:r>
              <a:rPr lang="en" sz="1800"/>
              <a:t>Overview of Situation </a:t>
            </a:r>
            <a:endParaRPr sz="1800"/>
          </a:p>
          <a:p>
            <a:pPr marL="0" lvl="0" indent="0" algn="l" rtl="0">
              <a:lnSpc>
                <a:spcPct val="80000"/>
              </a:lnSpc>
              <a:spcBef>
                <a:spcPts val="1000"/>
              </a:spcBef>
              <a:spcAft>
                <a:spcPts val="0"/>
              </a:spcAft>
              <a:buClr>
                <a:schemeClr val="dk1"/>
              </a:buClr>
              <a:buSzPts val="2331"/>
              <a:buNone/>
            </a:pPr>
            <a:r>
              <a:rPr lang="en" sz="1800"/>
              <a:t>Generalized Threat Assessment</a:t>
            </a:r>
            <a:endParaRPr sz="1800"/>
          </a:p>
          <a:p>
            <a:pPr marL="0" lvl="0" indent="0" algn="l" rtl="0">
              <a:lnSpc>
                <a:spcPct val="80000"/>
              </a:lnSpc>
              <a:spcBef>
                <a:spcPts val="1000"/>
              </a:spcBef>
              <a:spcAft>
                <a:spcPts val="0"/>
              </a:spcAft>
              <a:buClr>
                <a:schemeClr val="dk1"/>
              </a:buClr>
              <a:buSzPts val="2331"/>
              <a:buNone/>
            </a:pPr>
            <a:r>
              <a:rPr lang="en" sz="1800"/>
              <a:t>Generalized impacts for area</a:t>
            </a:r>
            <a:endParaRPr sz="1800"/>
          </a:p>
        </p:txBody>
      </p:sp>
      <p:pic>
        <p:nvPicPr>
          <p:cNvPr id="425" name="Google Shape;425;p55"/>
          <p:cNvPicPr preferRelativeResize="0"/>
          <p:nvPr/>
        </p:nvPicPr>
        <p:blipFill rotWithShape="1">
          <a:blip r:embed="rId3">
            <a:alphaModFix/>
          </a:blip>
          <a:srcRect/>
          <a:stretch/>
        </p:blipFill>
        <p:spPr>
          <a:xfrm>
            <a:off x="3910090" y="1195521"/>
            <a:ext cx="4776709" cy="3442061"/>
          </a:xfrm>
          <a:prstGeom prst="rect">
            <a:avLst/>
          </a:prstGeom>
          <a:noFill/>
          <a:ln>
            <a:noFill/>
          </a:ln>
        </p:spPr>
      </p:pic>
      <p:sp>
        <p:nvSpPr>
          <p:cNvPr id="426" name="Google Shape;426;p55"/>
          <p:cNvSpPr/>
          <p:nvPr/>
        </p:nvSpPr>
        <p:spPr>
          <a:xfrm>
            <a:off x="3974860" y="1492949"/>
            <a:ext cx="4480500" cy="205800"/>
          </a:xfrm>
          <a:prstGeom prst="rect">
            <a:avLst/>
          </a:prstGeom>
          <a:solidFill>
            <a:schemeClr val="accent2">
              <a:alpha val="9410"/>
            </a:schemeClr>
          </a:solidFill>
          <a:ln w="25400" cap="flat" cmpd="sng">
            <a:solidFill>
              <a:srgbClr val="6324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7" name="Google Shape;427;p55"/>
          <p:cNvSpPr/>
          <p:nvPr/>
        </p:nvSpPr>
        <p:spPr>
          <a:xfrm>
            <a:off x="3974860" y="1722305"/>
            <a:ext cx="4480500" cy="187800"/>
          </a:xfrm>
          <a:prstGeom prst="rect">
            <a:avLst/>
          </a:prstGeom>
          <a:solidFill>
            <a:schemeClr val="dk2">
              <a:alpha val="9410"/>
            </a:schemeClr>
          </a:solidFill>
          <a:ln w="25400" cap="flat" cmpd="sng">
            <a:solidFill>
              <a:srgbClr val="0F24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8" name="Google Shape;428;p55"/>
          <p:cNvSpPr/>
          <p:nvPr/>
        </p:nvSpPr>
        <p:spPr>
          <a:xfrm>
            <a:off x="3974860" y="2107996"/>
            <a:ext cx="4480500" cy="1478700"/>
          </a:xfrm>
          <a:prstGeom prst="rect">
            <a:avLst/>
          </a:prstGeom>
          <a:solidFill>
            <a:schemeClr val="accent3">
              <a:alpha val="9410"/>
            </a:schemeClr>
          </a:solidFill>
          <a:ln w="2540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9" name="Google Shape;429;p55"/>
          <p:cNvSpPr/>
          <p:nvPr/>
        </p:nvSpPr>
        <p:spPr>
          <a:xfrm>
            <a:off x="3974860" y="3620150"/>
            <a:ext cx="4480500" cy="1001400"/>
          </a:xfrm>
          <a:prstGeom prst="rect">
            <a:avLst/>
          </a:prstGeom>
          <a:solidFill>
            <a:schemeClr val="accent2">
              <a:alpha val="9410"/>
            </a:schemeClr>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0" name="Google Shape;430;p55"/>
          <p:cNvSpPr txBox="1">
            <a:spLocks noGrp="1"/>
          </p:cNvSpPr>
          <p:nvPr>
            <p:ph type="title"/>
          </p:nvPr>
        </p:nvSpPr>
        <p:spPr>
          <a:xfrm>
            <a:off x="0" y="-1"/>
            <a:ext cx="9144000" cy="906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lt1"/>
              </a:buClr>
              <a:buSzPts val="3600"/>
              <a:buFont typeface="Libre Franklin Medium"/>
              <a:buNone/>
            </a:pPr>
            <a:r>
              <a:rPr lang="en">
                <a:solidFill>
                  <a:schemeClr val="lt1"/>
                </a:solidFill>
              </a:rPr>
              <a:t>Hurricane Local Statement - HLS</a:t>
            </a: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7"/>
                                        </p:tgtEl>
                                        <p:attrNameLst>
                                          <p:attrName>style.visibility</p:attrName>
                                        </p:attrNameLst>
                                      </p:cBhvr>
                                      <p:to>
                                        <p:strVal val="visible"/>
                                      </p:to>
                                    </p:set>
                                    <p:animEffect transition="in" filter="fade">
                                      <p:cBhvr>
                                        <p:cTn id="12" dur="500"/>
                                        <p:tgtEl>
                                          <p:spTgt spid="4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8"/>
                                        </p:tgtEl>
                                        <p:attrNameLst>
                                          <p:attrName>style.visibility</p:attrName>
                                        </p:attrNameLst>
                                      </p:cBhvr>
                                      <p:to>
                                        <p:strVal val="visible"/>
                                      </p:to>
                                    </p:set>
                                    <p:animEffect transition="in" filter="fade">
                                      <p:cBhvr>
                                        <p:cTn id="17" dur="500"/>
                                        <p:tgtEl>
                                          <p:spTgt spid="4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9"/>
                                        </p:tgtEl>
                                        <p:attrNameLst>
                                          <p:attrName>style.visibility</p:attrName>
                                        </p:attrNameLst>
                                      </p:cBhvr>
                                      <p:to>
                                        <p:strVal val="visible"/>
                                      </p:to>
                                    </p:set>
                                    <p:animEffect transition="in" filter="fade">
                                      <p:cBhvr>
                                        <p:cTn id="22" dur="5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6"/>
          <p:cNvSpPr txBox="1">
            <a:spLocks noGrp="1"/>
          </p:cNvSpPr>
          <p:nvPr>
            <p:ph type="body" idx="2"/>
          </p:nvPr>
        </p:nvSpPr>
        <p:spPr>
          <a:xfrm>
            <a:off x="464693" y="906436"/>
            <a:ext cx="3177900" cy="2571900"/>
          </a:xfrm>
          <a:prstGeom prst="rect">
            <a:avLst/>
          </a:prstGeom>
          <a:noFill/>
          <a:ln>
            <a:noFill/>
          </a:ln>
        </p:spPr>
        <p:txBody>
          <a:bodyPr spcFirstLastPara="1" wrap="square" lIns="182875" tIns="91425" rIns="91425" bIns="91425" anchor="t" anchorCtr="0">
            <a:noAutofit/>
          </a:bodyPr>
          <a:lstStyle/>
          <a:p>
            <a:pPr marL="228600" lvl="0" indent="0" algn="l" rtl="0">
              <a:lnSpc>
                <a:spcPct val="90000"/>
              </a:lnSpc>
              <a:spcBef>
                <a:spcPts val="0"/>
              </a:spcBef>
              <a:spcAft>
                <a:spcPts val="0"/>
              </a:spcAft>
              <a:buNone/>
            </a:pPr>
            <a:endParaRPr sz="2800"/>
          </a:p>
          <a:p>
            <a:pPr marL="228600" lvl="0" indent="-228600" algn="l" rtl="0">
              <a:lnSpc>
                <a:spcPct val="90000"/>
              </a:lnSpc>
              <a:spcBef>
                <a:spcPts val="0"/>
              </a:spcBef>
              <a:spcAft>
                <a:spcPts val="0"/>
              </a:spcAft>
              <a:buClr>
                <a:schemeClr val="dk1"/>
              </a:buClr>
              <a:buSzPts val="2940"/>
              <a:buChar char="•"/>
            </a:pPr>
            <a:r>
              <a:rPr lang="en" sz="2800"/>
              <a:t>Potential Impact Sections:</a:t>
            </a:r>
            <a:endParaRPr/>
          </a:p>
          <a:p>
            <a:pPr marL="688975" lvl="1" indent="-228600" algn="l" rtl="0">
              <a:lnSpc>
                <a:spcPct val="90000"/>
              </a:lnSpc>
              <a:spcBef>
                <a:spcPts val="500"/>
              </a:spcBef>
              <a:spcAft>
                <a:spcPts val="0"/>
              </a:spcAft>
              <a:buClr>
                <a:srgbClr val="24354A"/>
              </a:buClr>
              <a:buSzPts val="2660"/>
              <a:buChar char="•"/>
            </a:pPr>
            <a:r>
              <a:rPr lang="en" sz="2800"/>
              <a:t>Wind</a:t>
            </a:r>
            <a:endParaRPr sz="2800"/>
          </a:p>
          <a:p>
            <a:pPr marL="688975" lvl="1" indent="-228600" algn="l" rtl="0">
              <a:lnSpc>
                <a:spcPct val="90000"/>
              </a:lnSpc>
              <a:spcBef>
                <a:spcPts val="500"/>
              </a:spcBef>
              <a:spcAft>
                <a:spcPts val="0"/>
              </a:spcAft>
              <a:buClr>
                <a:srgbClr val="24354A"/>
              </a:buClr>
              <a:buSzPts val="2660"/>
              <a:buChar char="•"/>
            </a:pPr>
            <a:r>
              <a:rPr lang="en" sz="2800"/>
              <a:t>Surge</a:t>
            </a:r>
            <a:endParaRPr/>
          </a:p>
          <a:p>
            <a:pPr marL="688975" lvl="1" indent="-228600" algn="l" rtl="0">
              <a:lnSpc>
                <a:spcPct val="90000"/>
              </a:lnSpc>
              <a:spcBef>
                <a:spcPts val="500"/>
              </a:spcBef>
              <a:spcAft>
                <a:spcPts val="0"/>
              </a:spcAft>
              <a:buClr>
                <a:srgbClr val="24354A"/>
              </a:buClr>
              <a:buSzPts val="2660"/>
              <a:buChar char="•"/>
            </a:pPr>
            <a:r>
              <a:rPr lang="en" sz="2800"/>
              <a:t>Flooding Rain </a:t>
            </a:r>
            <a:endParaRPr/>
          </a:p>
          <a:p>
            <a:pPr marL="688975" lvl="1" indent="-228600" algn="l" rtl="0">
              <a:lnSpc>
                <a:spcPct val="90000"/>
              </a:lnSpc>
              <a:spcBef>
                <a:spcPts val="500"/>
              </a:spcBef>
              <a:spcAft>
                <a:spcPts val="0"/>
              </a:spcAft>
              <a:buClr>
                <a:srgbClr val="24354A"/>
              </a:buClr>
              <a:buSzPts val="2660"/>
              <a:buChar char="•"/>
            </a:pPr>
            <a:r>
              <a:rPr lang="en" sz="2800"/>
              <a:t>Tornadoes</a:t>
            </a:r>
            <a:endParaRPr/>
          </a:p>
        </p:txBody>
      </p:sp>
      <p:sp>
        <p:nvSpPr>
          <p:cNvPr id="436" name="Google Shape;436;p56"/>
          <p:cNvSpPr txBox="1"/>
          <p:nvPr/>
        </p:nvSpPr>
        <p:spPr>
          <a:xfrm>
            <a:off x="3910089" y="1195521"/>
            <a:ext cx="4776600" cy="3426000"/>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91425" tIns="45700" rIns="45700"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POTENTIAL IMPACTS</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endParaRPr sz="500" b="0" i="0" u="none" strike="noStrike" cap="none">
              <a:solidFill>
                <a:schemeClr val="dk1"/>
              </a:solidFill>
              <a:latin typeface="Arial"/>
              <a:ea typeface="Arial"/>
              <a:cs typeface="Arial"/>
              <a:sym typeface="Arial"/>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WIND:</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Prepare for life-threatening wind having possible devastating impacts </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across West Central and Southwest Florida. Potential impacts include:</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 Structural damage to sturdy buildings, some with complete roof </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and wall failures. Complete destruction of mobile homes. Damage </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greatly accentuated by large airborne projectiles. Locations </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may be uninhabitable for weeks or months.</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endParaRPr sz="500" b="0" i="0" u="none" strike="noStrike" cap="none">
              <a:solidFill>
                <a:schemeClr val="dk1"/>
              </a:solidFill>
              <a:latin typeface="Arial"/>
              <a:ea typeface="Arial"/>
              <a:cs typeface="Arial"/>
              <a:sym typeface="Arial"/>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SURGE:</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Prepare for life-threatening surge having possible devastating </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impacts across the Tampa Bay region and all of southwest Florida. Potential </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impacts in this area include:</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 Widespread deep inundation, with storm surge flooding greatly </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accentuated by powerful battering waves. Structural damage to </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buildings, with many washing away. Damage greatly compounded </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from considerable floating debris. Locations may be </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uninhabitable for an extended period.</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endParaRPr sz="500" b="0" i="0" u="none" strike="noStrike" cap="none">
              <a:solidFill>
                <a:schemeClr val="dk1"/>
              </a:solidFill>
              <a:latin typeface="Arial"/>
              <a:ea typeface="Arial"/>
              <a:cs typeface="Arial"/>
              <a:sym typeface="Arial"/>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FLOODING RAIN:</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Prepare for life-threatening rainfall flooding having possible </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extensive impacts across west central and southwest Florida. </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Potential impacts include:</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 Major rainfall flooding may prompt many evacuations and rescues.</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endParaRPr sz="500" b="0" i="0" u="none" strike="noStrike" cap="none">
              <a:solidFill>
                <a:schemeClr val="dk1"/>
              </a:solidFill>
              <a:latin typeface="Arial"/>
              <a:ea typeface="Arial"/>
              <a:cs typeface="Arial"/>
              <a:sym typeface="Arial"/>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TORNADOES:</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Prepare for a dangerous tornado event having possible significant </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impacts across West Central and Southwest Florida. Potential impacts </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include:</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 The occurrence of scattered tornadoes can hinder the execution </a:t>
            </a:r>
            <a:endParaRPr sz="5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0000"/>
              </a:lnSpc>
              <a:spcBef>
                <a:spcPts val="140"/>
              </a:spcBef>
              <a:spcAft>
                <a:spcPts val="0"/>
              </a:spcAft>
              <a:buClr>
                <a:schemeClr val="dk1"/>
              </a:buClr>
              <a:buSzPts val="700"/>
              <a:buFont typeface="Arial"/>
              <a:buNone/>
            </a:pPr>
            <a:r>
              <a:rPr lang="en" sz="500" b="0" i="0" u="none" strike="noStrike" cap="none">
                <a:solidFill>
                  <a:schemeClr val="dk1"/>
                </a:solidFill>
                <a:latin typeface="Arial"/>
                <a:ea typeface="Arial"/>
                <a:cs typeface="Arial"/>
                <a:sym typeface="Arial"/>
              </a:rPr>
              <a:t>      of emergency plans during tropical events.</a:t>
            </a:r>
            <a:endParaRPr sz="500" b="0" i="0" u="none" strike="noStrike" cap="none">
              <a:solidFill>
                <a:schemeClr val="dk1"/>
              </a:solidFill>
              <a:latin typeface="Arial"/>
              <a:ea typeface="Arial"/>
              <a:cs typeface="Arial"/>
              <a:sym typeface="Arial"/>
            </a:endParaRPr>
          </a:p>
        </p:txBody>
      </p:sp>
      <p:sp>
        <p:nvSpPr>
          <p:cNvPr id="437" name="Google Shape;437;p56"/>
          <p:cNvSpPr/>
          <p:nvPr/>
        </p:nvSpPr>
        <p:spPr>
          <a:xfrm>
            <a:off x="3974850" y="1492950"/>
            <a:ext cx="4480500" cy="654300"/>
          </a:xfrm>
          <a:prstGeom prst="rect">
            <a:avLst/>
          </a:prstGeom>
          <a:solidFill>
            <a:schemeClr val="accent2">
              <a:alpha val="9410"/>
            </a:schemeClr>
          </a:solidFill>
          <a:ln w="25400" cap="flat" cmpd="sng">
            <a:solidFill>
              <a:srgbClr val="6324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8" name="Google Shape;438;p56"/>
          <p:cNvSpPr/>
          <p:nvPr/>
        </p:nvSpPr>
        <p:spPr>
          <a:xfrm>
            <a:off x="3974850" y="2208469"/>
            <a:ext cx="4480500" cy="872100"/>
          </a:xfrm>
          <a:prstGeom prst="rect">
            <a:avLst/>
          </a:prstGeom>
          <a:solidFill>
            <a:schemeClr val="dk2">
              <a:alpha val="9410"/>
            </a:schemeClr>
          </a:solidFill>
          <a:ln w="25400" cap="flat" cmpd="sng">
            <a:solidFill>
              <a:srgbClr val="0F24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9" name="Google Shape;439;p56"/>
          <p:cNvSpPr/>
          <p:nvPr/>
        </p:nvSpPr>
        <p:spPr>
          <a:xfrm>
            <a:off x="3974850" y="3141768"/>
            <a:ext cx="4480500" cy="548400"/>
          </a:xfrm>
          <a:prstGeom prst="rect">
            <a:avLst/>
          </a:prstGeom>
          <a:solidFill>
            <a:schemeClr val="accent3">
              <a:alpha val="9410"/>
            </a:schemeClr>
          </a:solidFill>
          <a:ln w="25400"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0" name="Google Shape;440;p56"/>
          <p:cNvSpPr/>
          <p:nvPr/>
        </p:nvSpPr>
        <p:spPr>
          <a:xfrm>
            <a:off x="3974850" y="3719051"/>
            <a:ext cx="4480500" cy="694500"/>
          </a:xfrm>
          <a:prstGeom prst="rect">
            <a:avLst/>
          </a:prstGeom>
          <a:solidFill>
            <a:schemeClr val="accent2">
              <a:alpha val="9410"/>
            </a:schemeClr>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1" name="Google Shape;441;p56"/>
          <p:cNvSpPr txBox="1">
            <a:spLocks noGrp="1"/>
          </p:cNvSpPr>
          <p:nvPr>
            <p:ph type="title"/>
          </p:nvPr>
        </p:nvSpPr>
        <p:spPr>
          <a:xfrm>
            <a:off x="0" y="-1"/>
            <a:ext cx="9144000" cy="906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lt1"/>
              </a:buClr>
              <a:buSzPts val="3600"/>
              <a:buFont typeface="Libre Franklin Medium"/>
              <a:buNone/>
            </a:pPr>
            <a:r>
              <a:rPr lang="en">
                <a:solidFill>
                  <a:schemeClr val="lt1"/>
                </a:solidFill>
              </a:rPr>
              <a:t>Hurricane Local Statement - HLS</a:t>
            </a: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500"/>
                                        <p:tgtEl>
                                          <p:spTgt spid="4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8"/>
                                        </p:tgtEl>
                                        <p:attrNameLst>
                                          <p:attrName>style.visibility</p:attrName>
                                        </p:attrNameLst>
                                      </p:cBhvr>
                                      <p:to>
                                        <p:strVal val="visible"/>
                                      </p:to>
                                    </p:set>
                                    <p:animEffect transition="in" filter="fade">
                                      <p:cBhvr>
                                        <p:cTn id="12" dur="500"/>
                                        <p:tgtEl>
                                          <p:spTgt spid="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9"/>
                                        </p:tgtEl>
                                        <p:attrNameLst>
                                          <p:attrName>style.visibility</p:attrName>
                                        </p:attrNameLst>
                                      </p:cBhvr>
                                      <p:to>
                                        <p:strVal val="visible"/>
                                      </p:to>
                                    </p:set>
                                    <p:animEffect transition="in" filter="fade">
                                      <p:cBhvr>
                                        <p:cTn id="17" dur="500"/>
                                        <p:tgtEl>
                                          <p:spTgt spid="4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0"/>
                                        </p:tgtEl>
                                        <p:attrNameLst>
                                          <p:attrName>style.visibility</p:attrName>
                                        </p:attrNameLst>
                                      </p:cBhvr>
                                      <p:to>
                                        <p:strVal val="visible"/>
                                      </p:to>
                                    </p:set>
                                    <p:animEffect transition="in" filter="fade">
                                      <p:cBhvr>
                                        <p:cTn id="22" dur="5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7"/>
          <p:cNvSpPr txBox="1">
            <a:spLocks noGrp="1"/>
          </p:cNvSpPr>
          <p:nvPr>
            <p:ph type="body" idx="2"/>
          </p:nvPr>
        </p:nvSpPr>
        <p:spPr>
          <a:xfrm>
            <a:off x="464693" y="906436"/>
            <a:ext cx="3177900" cy="2571900"/>
          </a:xfrm>
          <a:prstGeom prst="rect">
            <a:avLst/>
          </a:prstGeom>
          <a:noFill/>
          <a:ln>
            <a:noFill/>
          </a:ln>
        </p:spPr>
        <p:txBody>
          <a:bodyPr spcFirstLastPara="1" wrap="square" lIns="91425" tIns="91425" rIns="91425" bIns="91425" anchor="t" anchorCtr="0">
            <a:noAutofit/>
          </a:bodyPr>
          <a:lstStyle/>
          <a:p>
            <a:pPr marL="228600" lvl="0" indent="0" algn="l" rtl="0">
              <a:lnSpc>
                <a:spcPct val="70000"/>
              </a:lnSpc>
              <a:spcBef>
                <a:spcPts val="0"/>
              </a:spcBef>
              <a:spcAft>
                <a:spcPts val="0"/>
              </a:spcAft>
              <a:buNone/>
            </a:pPr>
            <a:endParaRPr sz="1500"/>
          </a:p>
          <a:p>
            <a:pPr marL="228600" lvl="0" indent="0" algn="l" rtl="0">
              <a:lnSpc>
                <a:spcPct val="70000"/>
              </a:lnSpc>
              <a:spcBef>
                <a:spcPts val="0"/>
              </a:spcBef>
              <a:spcAft>
                <a:spcPts val="0"/>
              </a:spcAft>
              <a:buNone/>
            </a:pPr>
            <a:endParaRPr sz="1500"/>
          </a:p>
          <a:p>
            <a:pPr marL="228600" lvl="0" indent="-187833" algn="l" rtl="0">
              <a:lnSpc>
                <a:spcPct val="70000"/>
              </a:lnSpc>
              <a:spcBef>
                <a:spcPts val="0"/>
              </a:spcBef>
              <a:spcAft>
                <a:spcPts val="0"/>
              </a:spcAft>
              <a:buClr>
                <a:schemeClr val="dk1"/>
              </a:buClr>
              <a:buSzPts val="1500"/>
              <a:buChar char="•"/>
            </a:pPr>
            <a:r>
              <a:rPr lang="en" sz="1500"/>
              <a:t>Info by County Zone</a:t>
            </a:r>
            <a:br>
              <a:rPr lang="en" sz="1500"/>
            </a:br>
            <a:endParaRPr sz="1500"/>
          </a:p>
          <a:p>
            <a:pPr marL="228600" lvl="0" indent="-187833" algn="l" rtl="0">
              <a:lnSpc>
                <a:spcPct val="70000"/>
              </a:lnSpc>
              <a:spcBef>
                <a:spcPts val="1000"/>
              </a:spcBef>
              <a:spcAft>
                <a:spcPts val="0"/>
              </a:spcAft>
              <a:buClr>
                <a:schemeClr val="dk1"/>
              </a:buClr>
              <a:buSzPts val="1500"/>
              <a:buChar char="•"/>
            </a:pPr>
            <a:r>
              <a:rPr lang="en" sz="1500"/>
              <a:t>Contains Watch/Warning coding</a:t>
            </a:r>
            <a:br>
              <a:rPr lang="en" sz="1500"/>
            </a:br>
            <a:endParaRPr sz="1500"/>
          </a:p>
          <a:p>
            <a:pPr marL="228600" lvl="0" indent="-187833" algn="l" rtl="0">
              <a:lnSpc>
                <a:spcPct val="70000"/>
              </a:lnSpc>
              <a:spcBef>
                <a:spcPts val="1000"/>
              </a:spcBef>
              <a:spcAft>
                <a:spcPts val="0"/>
              </a:spcAft>
              <a:buClr>
                <a:schemeClr val="dk1"/>
              </a:buClr>
              <a:buSzPts val="1500"/>
              <a:buChar char="•"/>
            </a:pPr>
            <a:r>
              <a:rPr lang="en" sz="1500"/>
              <a:t>Forecast information by Hazard</a:t>
            </a:r>
            <a:endParaRPr sz="1500"/>
          </a:p>
          <a:p>
            <a:pPr marL="688975" lvl="1" indent="-221297" algn="l" rtl="0">
              <a:lnSpc>
                <a:spcPct val="70000"/>
              </a:lnSpc>
              <a:spcBef>
                <a:spcPts val="500"/>
              </a:spcBef>
              <a:spcAft>
                <a:spcPts val="0"/>
              </a:spcAft>
              <a:buClr>
                <a:srgbClr val="24354A"/>
              </a:buClr>
              <a:buSzPts val="1500"/>
              <a:buChar char="•"/>
            </a:pPr>
            <a:r>
              <a:rPr lang="en" sz="1500"/>
              <a:t>Where, What, When, How Long</a:t>
            </a:r>
            <a:br>
              <a:rPr lang="en" sz="1500"/>
            </a:br>
            <a:endParaRPr sz="1500"/>
          </a:p>
          <a:p>
            <a:pPr marL="228600" lvl="0" indent="-176498" algn="l" rtl="0">
              <a:lnSpc>
                <a:spcPct val="70000"/>
              </a:lnSpc>
              <a:spcBef>
                <a:spcPts val="1000"/>
              </a:spcBef>
              <a:spcAft>
                <a:spcPts val="0"/>
              </a:spcAft>
              <a:buClr>
                <a:schemeClr val="dk1"/>
              </a:buClr>
              <a:buSzPts val="1500"/>
              <a:buChar char="•"/>
            </a:pPr>
            <a:r>
              <a:rPr lang="en" sz="1500" b="1" u="sng"/>
              <a:t>NOT</a:t>
            </a:r>
            <a:r>
              <a:rPr lang="en" sz="1500"/>
              <a:t> made to READ in entirety - parsed for web display and other apps</a:t>
            </a:r>
            <a:br>
              <a:rPr lang="en" sz="1500"/>
            </a:br>
            <a:endParaRPr sz="1500"/>
          </a:p>
          <a:p>
            <a:pPr marL="228600" lvl="0" indent="-187833" algn="l" rtl="0">
              <a:lnSpc>
                <a:spcPct val="70000"/>
              </a:lnSpc>
              <a:spcBef>
                <a:spcPts val="1000"/>
              </a:spcBef>
              <a:spcAft>
                <a:spcPts val="0"/>
              </a:spcAft>
              <a:buClr>
                <a:schemeClr val="dk1"/>
              </a:buClr>
              <a:buSzPts val="1500"/>
              <a:buChar char="•"/>
            </a:pPr>
            <a:r>
              <a:rPr lang="en" sz="1500"/>
              <a:t>Triggers Emergency Alert System (EAS) &amp; TV Crawls</a:t>
            </a:r>
            <a:endParaRPr sz="1500"/>
          </a:p>
        </p:txBody>
      </p:sp>
      <p:pic>
        <p:nvPicPr>
          <p:cNvPr id="447" name="Google Shape;447;p57"/>
          <p:cNvPicPr preferRelativeResize="0"/>
          <p:nvPr/>
        </p:nvPicPr>
        <p:blipFill rotWithShape="1">
          <a:blip r:embed="rId3">
            <a:alphaModFix/>
          </a:blip>
          <a:srcRect/>
          <a:stretch/>
        </p:blipFill>
        <p:spPr>
          <a:xfrm>
            <a:off x="3910090" y="1195074"/>
            <a:ext cx="4776709" cy="3442509"/>
          </a:xfrm>
          <a:prstGeom prst="rect">
            <a:avLst/>
          </a:prstGeom>
          <a:noFill/>
          <a:ln>
            <a:noFill/>
          </a:ln>
        </p:spPr>
      </p:pic>
      <p:sp>
        <p:nvSpPr>
          <p:cNvPr id="448" name="Google Shape;448;p57"/>
          <p:cNvSpPr txBox="1">
            <a:spLocks noGrp="1"/>
          </p:cNvSpPr>
          <p:nvPr>
            <p:ph type="title"/>
          </p:nvPr>
        </p:nvSpPr>
        <p:spPr>
          <a:xfrm>
            <a:off x="0" y="0"/>
            <a:ext cx="9144000" cy="1016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lt1"/>
              </a:buClr>
              <a:buSzPts val="3600"/>
              <a:buFont typeface="Libre Franklin Medium"/>
              <a:buNone/>
            </a:pPr>
            <a:endParaRPr sz="2700">
              <a:solidFill>
                <a:schemeClr val="lt1"/>
              </a:solidFill>
            </a:endParaRPr>
          </a:p>
          <a:p>
            <a:pPr marL="0" lvl="0" indent="0" algn="l" rtl="0">
              <a:lnSpc>
                <a:spcPct val="90000"/>
              </a:lnSpc>
              <a:spcBef>
                <a:spcPts val="0"/>
              </a:spcBef>
              <a:spcAft>
                <a:spcPts val="0"/>
              </a:spcAft>
              <a:buClr>
                <a:schemeClr val="lt1"/>
              </a:buClr>
              <a:buSzPts val="3600"/>
              <a:buFont typeface="Libre Franklin Medium"/>
              <a:buNone/>
            </a:pPr>
            <a:r>
              <a:rPr lang="en" sz="2700">
                <a:solidFill>
                  <a:schemeClr val="lt1"/>
                </a:solidFill>
              </a:rPr>
              <a:t>Tropical Cyclone Watch/Warning </a:t>
            </a:r>
            <a:endParaRPr sz="2700">
              <a:solidFill>
                <a:schemeClr val="lt1"/>
              </a:solidFill>
            </a:endParaRPr>
          </a:p>
          <a:p>
            <a:pPr marL="0" lvl="0" indent="0" algn="l" rtl="0">
              <a:lnSpc>
                <a:spcPct val="90000"/>
              </a:lnSpc>
              <a:spcBef>
                <a:spcPts val="0"/>
              </a:spcBef>
              <a:spcAft>
                <a:spcPts val="0"/>
              </a:spcAft>
              <a:buClr>
                <a:schemeClr val="lt1"/>
              </a:buClr>
              <a:buSzPts val="3600"/>
              <a:buFont typeface="Libre Franklin Medium"/>
              <a:buNone/>
            </a:pPr>
            <a:r>
              <a:rPr lang="en" sz="2700">
                <a:solidFill>
                  <a:schemeClr val="lt1"/>
                </a:solidFill>
              </a:rPr>
              <a:t>Product – TCV</a:t>
            </a:r>
            <a:endParaRPr sz="2700">
              <a:solidFill>
                <a:schemeClr val="lt1"/>
              </a:solidFill>
            </a:endParaRPr>
          </a:p>
          <a:p>
            <a:pPr marL="0" lvl="0" indent="0" algn="l" rtl="0">
              <a:lnSpc>
                <a:spcPct val="90000"/>
              </a:lnSpc>
              <a:spcBef>
                <a:spcPts val="0"/>
              </a:spcBef>
              <a:spcAft>
                <a:spcPts val="0"/>
              </a:spcAft>
              <a:buClr>
                <a:schemeClr val="lt1"/>
              </a:buClr>
              <a:buSzPts val="3600"/>
              <a:buFont typeface="Libre Franklin Medium"/>
              <a:buNone/>
            </a:pP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2"/>
          <p:cNvSpPr txBox="1">
            <a:spLocks noGrp="1"/>
          </p:cNvSpPr>
          <p:nvPr>
            <p:ph type="title"/>
          </p:nvPr>
        </p:nvSpPr>
        <p:spPr>
          <a:xfrm>
            <a:off x="1189610" y="2096168"/>
            <a:ext cx="7400400" cy="59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800"/>
              <a:t>Daily Operations &amp; Tools</a:t>
            </a:r>
            <a:endParaRPr sz="5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43"/>
          <p:cNvPicPr preferRelativeResize="0"/>
          <p:nvPr/>
        </p:nvPicPr>
        <p:blipFill>
          <a:blip r:embed="rId3">
            <a:alphaModFix/>
          </a:blip>
          <a:stretch>
            <a:fillRect/>
          </a:stretch>
        </p:blipFill>
        <p:spPr>
          <a:xfrm>
            <a:off x="5154425" y="175500"/>
            <a:ext cx="3929799" cy="4431699"/>
          </a:xfrm>
          <a:prstGeom prst="rect">
            <a:avLst/>
          </a:prstGeom>
          <a:noFill/>
          <a:ln>
            <a:noFill/>
          </a:ln>
        </p:spPr>
      </p:pic>
      <p:sp>
        <p:nvSpPr>
          <p:cNvPr id="331" name="Google Shape;331;p43"/>
          <p:cNvSpPr/>
          <p:nvPr/>
        </p:nvSpPr>
        <p:spPr>
          <a:xfrm>
            <a:off x="6523250" y="3763775"/>
            <a:ext cx="248700" cy="326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3"/>
          <p:cNvSpPr txBox="1">
            <a:spLocks noGrp="1"/>
          </p:cNvSpPr>
          <p:nvPr>
            <p:ph type="body" idx="1"/>
          </p:nvPr>
        </p:nvSpPr>
        <p:spPr>
          <a:xfrm>
            <a:off x="676700" y="533400"/>
            <a:ext cx="4232700" cy="3714900"/>
          </a:xfrm>
          <a:prstGeom prst="rect">
            <a:avLst/>
          </a:prstGeom>
        </p:spPr>
        <p:txBody>
          <a:bodyPr spcFirstLastPara="1" wrap="square" lIns="91425" tIns="91425" rIns="91425" bIns="91425" anchor="t" anchorCtr="0">
            <a:noAutofit/>
          </a:bodyPr>
          <a:lstStyle/>
          <a:p>
            <a:pPr marL="457200" lvl="0" indent="-234950" algn="l" rtl="0">
              <a:spcBef>
                <a:spcPts val="640"/>
              </a:spcBef>
              <a:spcAft>
                <a:spcPts val="0"/>
              </a:spcAft>
              <a:buSzPts val="100"/>
              <a:buChar char="•"/>
            </a:pPr>
            <a:endParaRPr sz="1600"/>
          </a:p>
          <a:p>
            <a:pPr marL="457200" lvl="0" indent="-234950" algn="l" rtl="0">
              <a:spcBef>
                <a:spcPts val="1000"/>
              </a:spcBef>
              <a:spcAft>
                <a:spcPts val="0"/>
              </a:spcAft>
              <a:buSzPts val="100"/>
              <a:buChar char="•"/>
            </a:pPr>
            <a:endParaRPr sz="1600"/>
          </a:p>
          <a:p>
            <a:pPr marL="457200" lvl="0" indent="-330200" algn="l" rtl="0">
              <a:spcBef>
                <a:spcPts val="1000"/>
              </a:spcBef>
              <a:spcAft>
                <a:spcPts val="0"/>
              </a:spcAft>
              <a:buSzPts val="1600"/>
              <a:buChar char="•"/>
            </a:pPr>
            <a:r>
              <a:rPr lang="en" sz="1600"/>
              <a:t>Click anywhere over Marine Area Of Responsibility to get a detailed forecast</a:t>
            </a:r>
            <a:endParaRPr sz="1600"/>
          </a:p>
          <a:p>
            <a:pPr marL="0" lvl="0" indent="0" algn="l" rtl="0">
              <a:spcBef>
                <a:spcPts val="1000"/>
              </a:spcBef>
              <a:spcAft>
                <a:spcPts val="0"/>
              </a:spcAft>
              <a:buNone/>
            </a:pPr>
            <a:endParaRPr sz="1600"/>
          </a:p>
          <a:p>
            <a:pPr marL="457200" lvl="0" indent="-330200" algn="l" rtl="0">
              <a:spcBef>
                <a:spcPts val="1000"/>
              </a:spcBef>
              <a:spcAft>
                <a:spcPts val="0"/>
              </a:spcAft>
              <a:buSzPts val="1600"/>
              <a:buChar char="•"/>
            </a:pPr>
            <a:r>
              <a:rPr lang="en" sz="1600"/>
              <a:t>Synopsis, Gulf Stream Hazards and Daily Forecast</a:t>
            </a:r>
            <a:endParaRPr/>
          </a:p>
          <a:p>
            <a:pPr marL="457200" lvl="0" indent="0" algn="l" rtl="0">
              <a:spcBef>
                <a:spcPts val="1000"/>
              </a:spcBef>
              <a:spcAft>
                <a:spcPts val="0"/>
              </a:spcAft>
              <a:buNone/>
            </a:pPr>
            <a:endParaRPr/>
          </a:p>
          <a:p>
            <a:pPr marL="457200" lvl="0" indent="-279400" algn="l" rtl="0">
              <a:spcBef>
                <a:spcPts val="1000"/>
              </a:spcBef>
              <a:spcAft>
                <a:spcPts val="1000"/>
              </a:spcAft>
              <a:buSzPts val="800"/>
              <a:buChar char="•"/>
            </a:pPr>
            <a:r>
              <a:rPr lang="en" sz="1700" u="sng">
                <a:solidFill>
                  <a:schemeClr val="hlink"/>
                </a:solidFill>
                <a:hlinkClick r:id="rId4"/>
              </a:rPr>
              <a:t>https://www.weather.gov/mfl</a:t>
            </a:r>
            <a:endParaRPr sz="1500"/>
          </a:p>
        </p:txBody>
      </p:sp>
      <p:sp>
        <p:nvSpPr>
          <p:cNvPr id="333" name="Google Shape;333;p43"/>
          <p:cNvSpPr txBox="1">
            <a:spLocks noGrp="1"/>
          </p:cNvSpPr>
          <p:nvPr>
            <p:ph type="title"/>
          </p:nvPr>
        </p:nvSpPr>
        <p:spPr>
          <a:xfrm>
            <a:off x="458210" y="120718"/>
            <a:ext cx="7400400" cy="59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Point &amp; Click</a:t>
            </a:r>
            <a:endParaRPr/>
          </a:p>
        </p:txBody>
      </p:sp>
      <p:pic>
        <p:nvPicPr>
          <p:cNvPr id="334" name="Google Shape;334;p43"/>
          <p:cNvPicPr preferRelativeResize="0"/>
          <p:nvPr/>
        </p:nvPicPr>
        <p:blipFill>
          <a:blip r:embed="rId5">
            <a:alphaModFix/>
          </a:blip>
          <a:stretch>
            <a:fillRect/>
          </a:stretch>
        </p:blipFill>
        <p:spPr>
          <a:xfrm>
            <a:off x="5154425" y="196976"/>
            <a:ext cx="3929801" cy="4431699"/>
          </a:xfrm>
          <a:prstGeom prst="rect">
            <a:avLst/>
          </a:prstGeom>
          <a:noFill/>
          <a:ln>
            <a:noFill/>
          </a:ln>
        </p:spPr>
      </p:pic>
      <p:pic>
        <p:nvPicPr>
          <p:cNvPr id="335" name="Google Shape;335;p43"/>
          <p:cNvPicPr preferRelativeResize="0"/>
          <p:nvPr/>
        </p:nvPicPr>
        <p:blipFill>
          <a:blip r:embed="rId6">
            <a:alphaModFix/>
          </a:blip>
          <a:stretch>
            <a:fillRect/>
          </a:stretch>
        </p:blipFill>
        <p:spPr>
          <a:xfrm>
            <a:off x="5137725" y="196975"/>
            <a:ext cx="3963176" cy="4670900"/>
          </a:xfrm>
          <a:prstGeom prst="rect">
            <a:avLst/>
          </a:prstGeom>
          <a:noFill/>
          <a:ln>
            <a:noFill/>
          </a:ln>
        </p:spPr>
      </p:pic>
      <p:sp>
        <p:nvSpPr>
          <p:cNvPr id="336" name="Google Shape;336;p43"/>
          <p:cNvSpPr/>
          <p:nvPr/>
        </p:nvSpPr>
        <p:spPr>
          <a:xfrm>
            <a:off x="7506125" y="2223600"/>
            <a:ext cx="1594800" cy="1540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7" name="Google Shape;337;p43"/>
          <p:cNvPicPr preferRelativeResize="0"/>
          <p:nvPr/>
        </p:nvPicPr>
        <p:blipFill>
          <a:blip r:embed="rId7">
            <a:alphaModFix/>
          </a:blip>
          <a:stretch>
            <a:fillRect/>
          </a:stretch>
        </p:blipFill>
        <p:spPr>
          <a:xfrm>
            <a:off x="5137725" y="116000"/>
            <a:ext cx="4006276" cy="4593649"/>
          </a:xfrm>
          <a:prstGeom prst="rect">
            <a:avLst/>
          </a:prstGeom>
          <a:noFill/>
          <a:ln>
            <a:noFill/>
          </a:ln>
        </p:spPr>
      </p:pic>
      <p:sp>
        <p:nvSpPr>
          <p:cNvPr id="338" name="Google Shape;338;p43"/>
          <p:cNvSpPr txBox="1"/>
          <p:nvPr/>
        </p:nvSpPr>
        <p:spPr>
          <a:xfrm>
            <a:off x="1100600" y="4176100"/>
            <a:ext cx="2852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FF0000"/>
                </a:solidFill>
              </a:rPr>
              <a:t>.gov not .com</a:t>
            </a:r>
            <a:endParaRPr sz="16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10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35"/>
                                        </p:tgtEl>
                                        <p:attrNameLst>
                                          <p:attrName>style.visibility</p:attrName>
                                        </p:attrNameLst>
                                      </p:cBhvr>
                                      <p:to>
                                        <p:strVal val="visible"/>
                                      </p:to>
                                    </p:set>
                                    <p:animEffect transition="in" filter="fade">
                                      <p:cBhvr>
                                        <p:cTn id="16" dur="1000"/>
                                        <p:tgtEl>
                                          <p:spTgt spid="3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6"/>
                                        </p:tgtEl>
                                        <p:attrNameLst>
                                          <p:attrName>style.visibility</p:attrName>
                                        </p:attrNameLst>
                                      </p:cBhvr>
                                      <p:to>
                                        <p:strVal val="visible"/>
                                      </p:to>
                                    </p:set>
                                    <p:animEffect transition="in" filter="fade">
                                      <p:cBhvr>
                                        <p:cTn id="21" dur="1000"/>
                                        <p:tgtEl>
                                          <p:spTgt spid="3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7"/>
                                        </p:tgtEl>
                                        <p:attrNameLst>
                                          <p:attrName>style.visibility</p:attrName>
                                        </p:attrNameLst>
                                      </p:cBhvr>
                                      <p:to>
                                        <p:strVal val="visible"/>
                                      </p:to>
                                    </p:set>
                                    <p:animEffect transition="in" filter="fade">
                                      <p:cBhvr>
                                        <p:cTn id="26"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4"/>
          <p:cNvSpPr txBox="1">
            <a:spLocks noGrp="1"/>
          </p:cNvSpPr>
          <p:nvPr>
            <p:ph type="body" idx="1"/>
          </p:nvPr>
        </p:nvSpPr>
        <p:spPr>
          <a:xfrm>
            <a:off x="676700" y="533400"/>
            <a:ext cx="4232700" cy="3714900"/>
          </a:xfrm>
          <a:prstGeom prst="rect">
            <a:avLst/>
          </a:prstGeom>
        </p:spPr>
        <p:txBody>
          <a:bodyPr spcFirstLastPara="1" wrap="square" lIns="91425" tIns="91425" rIns="91425" bIns="91425" anchor="t" anchorCtr="0">
            <a:noAutofit/>
          </a:bodyPr>
          <a:lstStyle/>
          <a:p>
            <a:pPr marL="457200" lvl="0" indent="-234950" algn="l" rtl="0">
              <a:spcBef>
                <a:spcPts val="640"/>
              </a:spcBef>
              <a:spcAft>
                <a:spcPts val="0"/>
              </a:spcAft>
              <a:buSzPts val="100"/>
              <a:buChar char="•"/>
            </a:pPr>
            <a:endParaRPr sz="1600"/>
          </a:p>
          <a:p>
            <a:pPr marL="457200" lvl="0" indent="-234950" algn="l" rtl="0">
              <a:spcBef>
                <a:spcPts val="1000"/>
              </a:spcBef>
              <a:spcAft>
                <a:spcPts val="0"/>
              </a:spcAft>
              <a:buSzPts val="100"/>
              <a:buChar char="•"/>
            </a:pPr>
            <a:endParaRPr sz="1600"/>
          </a:p>
          <a:p>
            <a:pPr marL="457200" lvl="0" indent="-330200" algn="l" rtl="0">
              <a:spcBef>
                <a:spcPts val="1000"/>
              </a:spcBef>
              <a:spcAft>
                <a:spcPts val="0"/>
              </a:spcAft>
              <a:buSzPts val="1600"/>
              <a:buChar char="•"/>
            </a:pPr>
            <a:r>
              <a:rPr lang="en" sz="1600"/>
              <a:t>Experimental Marine Portal for forecast</a:t>
            </a:r>
            <a:endParaRPr sz="1600"/>
          </a:p>
          <a:p>
            <a:pPr marL="0" lvl="0" indent="0" algn="l" rtl="0">
              <a:spcBef>
                <a:spcPts val="1000"/>
              </a:spcBef>
              <a:spcAft>
                <a:spcPts val="0"/>
              </a:spcAft>
              <a:buNone/>
            </a:pPr>
            <a:endParaRPr sz="1600"/>
          </a:p>
          <a:p>
            <a:pPr marL="457200" lvl="0" indent="-330200" algn="l" rtl="0">
              <a:spcBef>
                <a:spcPts val="1000"/>
              </a:spcBef>
              <a:spcAft>
                <a:spcPts val="0"/>
              </a:spcAft>
              <a:buSzPts val="1600"/>
              <a:buChar char="•"/>
            </a:pPr>
            <a:r>
              <a:rPr lang="en" sz="1600"/>
              <a:t>3 hourly forecast for an point, shows advisories, warnings etc.</a:t>
            </a:r>
            <a:endParaRPr/>
          </a:p>
          <a:p>
            <a:pPr marL="457200" lvl="0" indent="0" algn="l" rtl="0">
              <a:spcBef>
                <a:spcPts val="1000"/>
              </a:spcBef>
              <a:spcAft>
                <a:spcPts val="0"/>
              </a:spcAft>
              <a:buNone/>
            </a:pPr>
            <a:endParaRPr/>
          </a:p>
          <a:p>
            <a:pPr marL="457200" lvl="0" indent="-285750" algn="l" rtl="0">
              <a:spcBef>
                <a:spcPts val="1000"/>
              </a:spcBef>
              <a:spcAft>
                <a:spcPts val="1000"/>
              </a:spcAft>
              <a:buSzPts val="900"/>
              <a:buChar char="•"/>
            </a:pPr>
            <a:r>
              <a:rPr lang="en" sz="1800" u="sng">
                <a:solidFill>
                  <a:schemeClr val="hlink"/>
                </a:solidFill>
                <a:hlinkClick r:id="rId3"/>
              </a:rPr>
              <a:t>https://www.weather.gov/greatlakes/?portal=gulf</a:t>
            </a:r>
            <a:endParaRPr sz="1800"/>
          </a:p>
        </p:txBody>
      </p:sp>
      <p:sp>
        <p:nvSpPr>
          <p:cNvPr id="344" name="Google Shape;344;p44"/>
          <p:cNvSpPr txBox="1">
            <a:spLocks noGrp="1"/>
          </p:cNvSpPr>
          <p:nvPr>
            <p:ph type="title"/>
          </p:nvPr>
        </p:nvSpPr>
        <p:spPr>
          <a:xfrm>
            <a:off x="458210" y="120718"/>
            <a:ext cx="7400400" cy="59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Point &amp; Click Portal</a:t>
            </a:r>
            <a:endParaRPr/>
          </a:p>
        </p:txBody>
      </p:sp>
      <p:pic>
        <p:nvPicPr>
          <p:cNvPr id="345" name="Google Shape;345;p44"/>
          <p:cNvPicPr preferRelativeResize="0"/>
          <p:nvPr/>
        </p:nvPicPr>
        <p:blipFill>
          <a:blip r:embed="rId4">
            <a:alphaModFix/>
          </a:blip>
          <a:stretch>
            <a:fillRect/>
          </a:stretch>
        </p:blipFill>
        <p:spPr>
          <a:xfrm>
            <a:off x="5637075" y="38624"/>
            <a:ext cx="3378551" cy="3759276"/>
          </a:xfrm>
          <a:prstGeom prst="rect">
            <a:avLst/>
          </a:prstGeom>
          <a:noFill/>
          <a:ln>
            <a:noFill/>
          </a:ln>
        </p:spPr>
      </p:pic>
      <p:sp>
        <p:nvSpPr>
          <p:cNvPr id="346" name="Google Shape;346;p44"/>
          <p:cNvSpPr/>
          <p:nvPr/>
        </p:nvSpPr>
        <p:spPr>
          <a:xfrm>
            <a:off x="8185725" y="1140825"/>
            <a:ext cx="302100" cy="355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350"/>
        <p:cNvGrpSpPr/>
        <p:nvPr/>
      </p:nvGrpSpPr>
      <p:grpSpPr>
        <a:xfrm>
          <a:off x="0" y="0"/>
          <a:ext cx="0" cy="0"/>
          <a:chOff x="0" y="0"/>
          <a:chExt cx="0" cy="0"/>
        </a:xfrm>
      </p:grpSpPr>
      <p:sp>
        <p:nvSpPr>
          <p:cNvPr id="351" name="Google Shape;351;p45"/>
          <p:cNvSpPr txBox="1">
            <a:spLocks noGrp="1"/>
          </p:cNvSpPr>
          <p:nvPr>
            <p:ph type="body" idx="1"/>
          </p:nvPr>
        </p:nvSpPr>
        <p:spPr>
          <a:xfrm>
            <a:off x="676700" y="533400"/>
            <a:ext cx="4695900" cy="4146900"/>
          </a:xfrm>
          <a:prstGeom prst="rect">
            <a:avLst/>
          </a:prstGeom>
        </p:spPr>
        <p:txBody>
          <a:bodyPr spcFirstLastPara="1" wrap="square" lIns="91425" tIns="91425" rIns="91425" bIns="91425" anchor="ctr" anchorCtr="0">
            <a:noAutofit/>
          </a:bodyPr>
          <a:lstStyle/>
          <a:p>
            <a:pPr marL="457200" lvl="0" indent="-374650" algn="l" rtl="0">
              <a:spcBef>
                <a:spcPts val="640"/>
              </a:spcBef>
              <a:spcAft>
                <a:spcPts val="0"/>
              </a:spcAft>
              <a:buSzPts val="2300"/>
              <a:buChar char="•"/>
            </a:pPr>
            <a:r>
              <a:rPr lang="en" sz="2300" b="1"/>
              <a:t>Nearshore Wave Prediction System Modeling</a:t>
            </a:r>
            <a:endParaRPr sz="2300" b="1"/>
          </a:p>
          <a:p>
            <a:pPr marL="457200" lvl="0" indent="-374650" algn="l" rtl="0">
              <a:spcBef>
                <a:spcPts val="1000"/>
              </a:spcBef>
              <a:spcAft>
                <a:spcPts val="0"/>
              </a:spcAft>
              <a:buSzPts val="2300"/>
              <a:buChar char="•"/>
            </a:pPr>
            <a:r>
              <a:rPr lang="en" sz="2300" b="1"/>
              <a:t>Point-Click Forecast</a:t>
            </a:r>
            <a:endParaRPr sz="2300" b="1"/>
          </a:p>
          <a:p>
            <a:pPr marL="457200" lvl="0" indent="-374650" algn="l" rtl="0">
              <a:spcBef>
                <a:spcPts val="1000"/>
              </a:spcBef>
              <a:spcAft>
                <a:spcPts val="1000"/>
              </a:spcAft>
              <a:buSzPts val="2300"/>
              <a:buChar char="•"/>
            </a:pPr>
            <a:r>
              <a:rPr lang="en" sz="2300" b="1"/>
              <a:t>Graphical Hazardous Weather Outlook</a:t>
            </a:r>
            <a:endParaRPr sz="2300" b="1"/>
          </a:p>
        </p:txBody>
      </p:sp>
      <p:sp>
        <p:nvSpPr>
          <p:cNvPr id="352" name="Google Shape;352;p45"/>
          <p:cNvSpPr txBox="1">
            <a:spLocks noGrp="1"/>
          </p:cNvSpPr>
          <p:nvPr>
            <p:ph type="title"/>
          </p:nvPr>
        </p:nvSpPr>
        <p:spPr>
          <a:xfrm>
            <a:off x="467960" y="23218"/>
            <a:ext cx="7400400" cy="59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Routine or Emergency Operations</a:t>
            </a:r>
            <a:endParaRPr/>
          </a:p>
        </p:txBody>
      </p:sp>
      <p:pic>
        <p:nvPicPr>
          <p:cNvPr id="353" name="Google Shape;353;p45"/>
          <p:cNvPicPr preferRelativeResize="0"/>
          <p:nvPr/>
        </p:nvPicPr>
        <p:blipFill>
          <a:blip r:embed="rId3">
            <a:alphaModFix/>
          </a:blip>
          <a:stretch>
            <a:fillRect/>
          </a:stretch>
        </p:blipFill>
        <p:spPr>
          <a:xfrm>
            <a:off x="5525000" y="769918"/>
            <a:ext cx="3466600" cy="3466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6"/>
          <p:cNvSpPr txBox="1">
            <a:spLocks noGrp="1"/>
          </p:cNvSpPr>
          <p:nvPr>
            <p:ph type="body" idx="1"/>
          </p:nvPr>
        </p:nvSpPr>
        <p:spPr>
          <a:xfrm>
            <a:off x="676700" y="533400"/>
            <a:ext cx="4232700" cy="3714900"/>
          </a:xfrm>
          <a:prstGeom prst="rect">
            <a:avLst/>
          </a:prstGeom>
        </p:spPr>
        <p:txBody>
          <a:bodyPr spcFirstLastPara="1" wrap="square" lIns="91425" tIns="91425" rIns="91425" bIns="91425" anchor="t" anchorCtr="0">
            <a:noAutofit/>
          </a:bodyPr>
          <a:lstStyle/>
          <a:p>
            <a:pPr marL="457200" lvl="0" indent="-234950" algn="l" rtl="0">
              <a:spcBef>
                <a:spcPts val="640"/>
              </a:spcBef>
              <a:spcAft>
                <a:spcPts val="0"/>
              </a:spcAft>
              <a:buSzPts val="100"/>
              <a:buChar char="•"/>
            </a:pPr>
            <a:endParaRPr sz="1600"/>
          </a:p>
          <a:p>
            <a:pPr marL="457200" lvl="0" indent="-234950" algn="l" rtl="0">
              <a:spcBef>
                <a:spcPts val="1000"/>
              </a:spcBef>
              <a:spcAft>
                <a:spcPts val="0"/>
              </a:spcAft>
              <a:buSzPts val="100"/>
              <a:buChar char="•"/>
            </a:pPr>
            <a:endParaRPr sz="1600"/>
          </a:p>
          <a:p>
            <a:pPr marL="457200" lvl="0" indent="-330200" algn="l" rtl="0">
              <a:spcBef>
                <a:spcPts val="1000"/>
              </a:spcBef>
              <a:spcAft>
                <a:spcPts val="0"/>
              </a:spcAft>
              <a:buSzPts val="1600"/>
              <a:buChar char="•"/>
            </a:pPr>
            <a:r>
              <a:rPr lang="en" sz="1600"/>
              <a:t>Wave Height, Wind Speed, Swell, Wave Period, Current Modeling</a:t>
            </a:r>
            <a:endParaRPr sz="1600"/>
          </a:p>
          <a:p>
            <a:pPr marL="0" lvl="0" indent="0" algn="l" rtl="0">
              <a:spcBef>
                <a:spcPts val="1000"/>
              </a:spcBef>
              <a:spcAft>
                <a:spcPts val="0"/>
              </a:spcAft>
              <a:buNone/>
            </a:pPr>
            <a:endParaRPr sz="1600"/>
          </a:p>
          <a:p>
            <a:pPr marL="457200" lvl="0" indent="-330200" algn="l" rtl="0">
              <a:spcBef>
                <a:spcPts val="1000"/>
              </a:spcBef>
              <a:spcAft>
                <a:spcPts val="0"/>
              </a:spcAft>
              <a:buSzPts val="1600"/>
              <a:buChar char="•"/>
            </a:pPr>
            <a:r>
              <a:rPr lang="en" sz="1600"/>
              <a:t>Transects can be made custom for USCG operations</a:t>
            </a:r>
            <a:endParaRPr/>
          </a:p>
          <a:p>
            <a:pPr marL="457200" lvl="0" indent="0" algn="l" rtl="0">
              <a:spcBef>
                <a:spcPts val="1000"/>
              </a:spcBef>
              <a:spcAft>
                <a:spcPts val="0"/>
              </a:spcAft>
              <a:buNone/>
            </a:pPr>
            <a:endParaRPr/>
          </a:p>
          <a:p>
            <a:pPr marL="457200" lvl="0" indent="-285750" algn="l" rtl="0">
              <a:spcBef>
                <a:spcPts val="1000"/>
              </a:spcBef>
              <a:spcAft>
                <a:spcPts val="1000"/>
              </a:spcAft>
              <a:buSzPts val="900"/>
              <a:buChar char="•"/>
            </a:pPr>
            <a:r>
              <a:rPr lang="en" sz="1800" u="sng">
                <a:solidFill>
                  <a:schemeClr val="hlink"/>
                </a:solidFill>
                <a:hlinkClick r:id="rId3"/>
              </a:rPr>
              <a:t>https://polar.ncep.noaa.gov/nwps/nwpsloop.php?site=MFL&amp;cg=1</a:t>
            </a:r>
            <a:endParaRPr sz="1800"/>
          </a:p>
        </p:txBody>
      </p:sp>
      <p:sp>
        <p:nvSpPr>
          <p:cNvPr id="359" name="Google Shape;359;p46"/>
          <p:cNvSpPr txBox="1">
            <a:spLocks noGrp="1"/>
          </p:cNvSpPr>
          <p:nvPr>
            <p:ph type="title"/>
          </p:nvPr>
        </p:nvSpPr>
        <p:spPr>
          <a:xfrm>
            <a:off x="458210" y="120718"/>
            <a:ext cx="7400400" cy="59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NWPS</a:t>
            </a:r>
            <a:endParaRPr/>
          </a:p>
        </p:txBody>
      </p:sp>
      <p:pic>
        <p:nvPicPr>
          <p:cNvPr id="360" name="Google Shape;360;p46"/>
          <p:cNvPicPr preferRelativeResize="0"/>
          <p:nvPr/>
        </p:nvPicPr>
        <p:blipFill>
          <a:blip r:embed="rId4">
            <a:alphaModFix/>
          </a:blip>
          <a:stretch>
            <a:fillRect/>
          </a:stretch>
        </p:blipFill>
        <p:spPr>
          <a:xfrm>
            <a:off x="5142412" y="2571743"/>
            <a:ext cx="3929800" cy="2502030"/>
          </a:xfrm>
          <a:prstGeom prst="rect">
            <a:avLst/>
          </a:prstGeom>
          <a:noFill/>
          <a:ln>
            <a:noFill/>
          </a:ln>
        </p:spPr>
      </p:pic>
      <p:pic>
        <p:nvPicPr>
          <p:cNvPr id="361" name="Google Shape;361;p46"/>
          <p:cNvPicPr preferRelativeResize="0"/>
          <p:nvPr/>
        </p:nvPicPr>
        <p:blipFill>
          <a:blip r:embed="rId5">
            <a:alphaModFix/>
          </a:blip>
          <a:stretch>
            <a:fillRect/>
          </a:stretch>
        </p:blipFill>
        <p:spPr>
          <a:xfrm>
            <a:off x="5142400" y="35500"/>
            <a:ext cx="3801949" cy="2476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7"/>
          <p:cNvSpPr txBox="1">
            <a:spLocks noGrp="1"/>
          </p:cNvSpPr>
          <p:nvPr>
            <p:ph type="body" idx="1"/>
          </p:nvPr>
        </p:nvSpPr>
        <p:spPr>
          <a:xfrm>
            <a:off x="676700" y="533400"/>
            <a:ext cx="3583500" cy="3714900"/>
          </a:xfrm>
          <a:prstGeom prst="rect">
            <a:avLst/>
          </a:prstGeom>
        </p:spPr>
        <p:txBody>
          <a:bodyPr spcFirstLastPara="1" wrap="square" lIns="91425" tIns="91425" rIns="91425" bIns="91425" anchor="t" anchorCtr="0">
            <a:noAutofit/>
          </a:bodyPr>
          <a:lstStyle/>
          <a:p>
            <a:pPr marL="457200" lvl="0" indent="-234950" algn="l" rtl="0">
              <a:spcBef>
                <a:spcPts val="640"/>
              </a:spcBef>
              <a:spcAft>
                <a:spcPts val="0"/>
              </a:spcAft>
              <a:buSzPts val="100"/>
              <a:buChar char="•"/>
            </a:pPr>
            <a:endParaRPr sz="1600"/>
          </a:p>
          <a:p>
            <a:pPr marL="457200" lvl="0" indent="-330200" algn="l" rtl="0">
              <a:spcBef>
                <a:spcPts val="1000"/>
              </a:spcBef>
              <a:spcAft>
                <a:spcPts val="0"/>
              </a:spcAft>
              <a:buSzPts val="1600"/>
              <a:buChar char="•"/>
            </a:pPr>
            <a:r>
              <a:rPr lang="en" sz="1600"/>
              <a:t>7 Day Hazard Graphical outlook</a:t>
            </a:r>
            <a:endParaRPr/>
          </a:p>
          <a:p>
            <a:pPr marL="457200" lvl="0" indent="0" algn="l" rtl="0">
              <a:spcBef>
                <a:spcPts val="1000"/>
              </a:spcBef>
              <a:spcAft>
                <a:spcPts val="0"/>
              </a:spcAft>
              <a:buNone/>
            </a:pPr>
            <a:endParaRPr/>
          </a:p>
          <a:p>
            <a:pPr marL="457200" lvl="0" indent="-285750" algn="l" rtl="0">
              <a:spcBef>
                <a:spcPts val="1000"/>
              </a:spcBef>
              <a:spcAft>
                <a:spcPts val="1000"/>
              </a:spcAft>
              <a:buSzPts val="900"/>
              <a:buChar char="•"/>
            </a:pPr>
            <a:r>
              <a:rPr lang="en" sz="1800" u="sng">
                <a:solidFill>
                  <a:schemeClr val="hlink"/>
                </a:solidFill>
                <a:hlinkClick r:id="rId3"/>
              </a:rPr>
              <a:t>https://www.weather.gov/erh/ghwo?wfo=mfl</a:t>
            </a:r>
            <a:endParaRPr sz="1800"/>
          </a:p>
        </p:txBody>
      </p:sp>
      <p:sp>
        <p:nvSpPr>
          <p:cNvPr id="367" name="Google Shape;367;p47"/>
          <p:cNvSpPr txBox="1">
            <a:spLocks noGrp="1"/>
          </p:cNvSpPr>
          <p:nvPr>
            <p:ph type="title"/>
          </p:nvPr>
        </p:nvSpPr>
        <p:spPr>
          <a:xfrm>
            <a:off x="458210" y="120718"/>
            <a:ext cx="7400400" cy="59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Graphical Hazard Outlook</a:t>
            </a:r>
            <a:endParaRPr/>
          </a:p>
        </p:txBody>
      </p:sp>
      <p:pic>
        <p:nvPicPr>
          <p:cNvPr id="368" name="Google Shape;368;p47"/>
          <p:cNvPicPr preferRelativeResize="0"/>
          <p:nvPr/>
        </p:nvPicPr>
        <p:blipFill>
          <a:blip r:embed="rId4">
            <a:alphaModFix/>
          </a:blip>
          <a:stretch>
            <a:fillRect/>
          </a:stretch>
        </p:blipFill>
        <p:spPr>
          <a:xfrm>
            <a:off x="549375" y="642831"/>
            <a:ext cx="8539077" cy="4073924"/>
          </a:xfrm>
          <a:prstGeom prst="rect">
            <a:avLst/>
          </a:prstGeom>
          <a:noFill/>
          <a:ln>
            <a:noFill/>
          </a:ln>
        </p:spPr>
      </p:pic>
      <p:pic>
        <p:nvPicPr>
          <p:cNvPr id="369" name="Google Shape;369;p47"/>
          <p:cNvPicPr preferRelativeResize="0"/>
          <p:nvPr/>
        </p:nvPicPr>
        <p:blipFill>
          <a:blip r:embed="rId5">
            <a:alphaModFix/>
          </a:blip>
          <a:stretch>
            <a:fillRect/>
          </a:stretch>
        </p:blipFill>
        <p:spPr>
          <a:xfrm>
            <a:off x="3511350" y="3174450"/>
            <a:ext cx="5577099" cy="1461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000"/>
                                        <p:tgtEl>
                                          <p:spTgt spid="3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9"/>
                                        </p:tgtEl>
                                        <p:attrNameLst>
                                          <p:attrName>style.visibility</p:attrName>
                                        </p:attrNameLst>
                                      </p:cBhvr>
                                      <p:to>
                                        <p:strVal val="visible"/>
                                      </p:to>
                                    </p:set>
                                    <p:anim calcmode="lin" valueType="num">
                                      <p:cBhvr additive="base">
                                        <p:cTn id="12" dur="1000"/>
                                        <p:tgtEl>
                                          <p:spTgt spid="3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8"/>
          <p:cNvSpPr txBox="1">
            <a:spLocks noGrp="1"/>
          </p:cNvSpPr>
          <p:nvPr>
            <p:ph type="title"/>
          </p:nvPr>
        </p:nvSpPr>
        <p:spPr>
          <a:xfrm>
            <a:off x="1189610" y="2096168"/>
            <a:ext cx="7400400" cy="59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800"/>
              <a:t>Decision Support Services (DSS)</a:t>
            </a:r>
            <a:endParaRPr sz="5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9"/>
          <p:cNvSpPr txBox="1">
            <a:spLocks noGrp="1"/>
          </p:cNvSpPr>
          <p:nvPr>
            <p:ph type="body" idx="1"/>
          </p:nvPr>
        </p:nvSpPr>
        <p:spPr>
          <a:xfrm>
            <a:off x="676700" y="533400"/>
            <a:ext cx="4232700" cy="3714900"/>
          </a:xfrm>
          <a:prstGeom prst="rect">
            <a:avLst/>
          </a:prstGeom>
        </p:spPr>
        <p:txBody>
          <a:bodyPr spcFirstLastPara="1" wrap="square" lIns="91425" tIns="91425" rIns="91425" bIns="91425" anchor="t" anchorCtr="0">
            <a:noAutofit/>
          </a:bodyPr>
          <a:lstStyle/>
          <a:p>
            <a:pPr marL="457200" lvl="0" indent="-234950" algn="l" rtl="0">
              <a:spcBef>
                <a:spcPts val="640"/>
              </a:spcBef>
              <a:spcAft>
                <a:spcPts val="0"/>
              </a:spcAft>
              <a:buSzPts val="100"/>
              <a:buChar char="•"/>
            </a:pPr>
            <a:endParaRPr sz="1600"/>
          </a:p>
          <a:p>
            <a:pPr marL="457200" lvl="0" indent="-234950" algn="l" rtl="0">
              <a:spcBef>
                <a:spcPts val="1000"/>
              </a:spcBef>
              <a:spcAft>
                <a:spcPts val="0"/>
              </a:spcAft>
              <a:buSzPts val="100"/>
              <a:buChar char="•"/>
            </a:pPr>
            <a:endParaRPr sz="1600"/>
          </a:p>
          <a:p>
            <a:pPr marL="457200" lvl="0" indent="-330200" algn="l" rtl="0">
              <a:spcBef>
                <a:spcPts val="1000"/>
              </a:spcBef>
              <a:spcAft>
                <a:spcPts val="0"/>
              </a:spcAft>
              <a:buSzPts val="1600"/>
              <a:buChar char="•"/>
            </a:pPr>
            <a:r>
              <a:rPr lang="en" sz="1600"/>
              <a:t>Can give a hourly marine/weather forecast for a routine operation or an emergency</a:t>
            </a:r>
            <a:endParaRPr sz="1600"/>
          </a:p>
          <a:p>
            <a:pPr marL="0" lvl="0" indent="0" algn="l" rtl="0">
              <a:spcBef>
                <a:spcPts val="1000"/>
              </a:spcBef>
              <a:spcAft>
                <a:spcPts val="0"/>
              </a:spcAft>
              <a:buNone/>
            </a:pPr>
            <a:endParaRPr sz="1600"/>
          </a:p>
          <a:p>
            <a:pPr marL="457200" lvl="0" indent="-330200" algn="l" rtl="0">
              <a:spcBef>
                <a:spcPts val="1000"/>
              </a:spcBef>
              <a:spcAft>
                <a:spcPts val="0"/>
              </a:spcAft>
              <a:buSzPts val="1600"/>
              <a:buChar char="•"/>
            </a:pPr>
            <a:r>
              <a:rPr lang="en" sz="1600"/>
              <a:t>Call our duty forecaster to give lat/lon and we will provide the forecast for you</a:t>
            </a:r>
            <a:endParaRPr sz="1600"/>
          </a:p>
          <a:p>
            <a:pPr marL="914400" lvl="0" indent="457200" algn="l" rtl="0">
              <a:spcBef>
                <a:spcPts val="1000"/>
              </a:spcBef>
              <a:spcAft>
                <a:spcPts val="0"/>
              </a:spcAft>
              <a:buNone/>
            </a:pPr>
            <a:r>
              <a:rPr lang="en" sz="1600"/>
              <a:t>305-229-4525</a:t>
            </a:r>
            <a:endParaRPr sz="1600"/>
          </a:p>
          <a:p>
            <a:pPr marL="457200" lvl="0" indent="0" algn="l" rtl="0">
              <a:spcBef>
                <a:spcPts val="1000"/>
              </a:spcBef>
              <a:spcAft>
                <a:spcPts val="0"/>
              </a:spcAft>
              <a:buNone/>
            </a:pPr>
            <a:endParaRPr/>
          </a:p>
          <a:p>
            <a:pPr marL="457200" lvl="0" indent="-254000" algn="l" rtl="0">
              <a:spcBef>
                <a:spcPts val="1000"/>
              </a:spcBef>
              <a:spcAft>
                <a:spcPts val="1000"/>
              </a:spcAft>
              <a:buSzPts val="400"/>
              <a:buChar char="•"/>
            </a:pPr>
            <a:r>
              <a:rPr lang="en" sz="1300" u="sng">
                <a:solidFill>
                  <a:schemeClr val="hlink"/>
                </a:solidFill>
                <a:hlinkClick r:id="rId3"/>
              </a:rPr>
              <a:t>https://www.weather.gov/spot/request/</a:t>
            </a:r>
            <a:endParaRPr sz="1300"/>
          </a:p>
        </p:txBody>
      </p:sp>
      <p:sp>
        <p:nvSpPr>
          <p:cNvPr id="380" name="Google Shape;380;p49"/>
          <p:cNvSpPr txBox="1">
            <a:spLocks noGrp="1"/>
          </p:cNvSpPr>
          <p:nvPr>
            <p:ph type="title"/>
          </p:nvPr>
        </p:nvSpPr>
        <p:spPr>
          <a:xfrm>
            <a:off x="458210" y="120718"/>
            <a:ext cx="7400400" cy="59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Spot Forecast</a:t>
            </a:r>
            <a:endParaRPr/>
          </a:p>
        </p:txBody>
      </p:sp>
      <p:pic>
        <p:nvPicPr>
          <p:cNvPr id="381" name="Google Shape;381;p49"/>
          <p:cNvPicPr preferRelativeResize="0"/>
          <p:nvPr/>
        </p:nvPicPr>
        <p:blipFill rotWithShape="1">
          <a:blip r:embed="rId4">
            <a:alphaModFix/>
          </a:blip>
          <a:srcRect t="1263"/>
          <a:stretch/>
        </p:blipFill>
        <p:spPr>
          <a:xfrm>
            <a:off x="5640775" y="170625"/>
            <a:ext cx="3276250" cy="44980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4. Content Slide - with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1036</Words>
  <Application>Microsoft Office PowerPoint</Application>
  <PresentationFormat>On-screen Show (16:9)</PresentationFormat>
  <Paragraphs>166</Paragraphs>
  <Slides>17</Slides>
  <Notes>17</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 Narrow</vt:lpstr>
      <vt:lpstr>Libre Franklin</vt:lpstr>
      <vt:lpstr>Cambria</vt:lpstr>
      <vt:lpstr>Noto Sans Symbols</vt:lpstr>
      <vt:lpstr>Libre Franklin Medium</vt:lpstr>
      <vt:lpstr>Calibri</vt:lpstr>
      <vt:lpstr>Arial</vt:lpstr>
      <vt:lpstr>Simple Light</vt:lpstr>
      <vt:lpstr>1_4. Content Slide - with icon</vt:lpstr>
      <vt:lpstr>PowerPoint Presentation</vt:lpstr>
      <vt:lpstr>Daily Operations &amp; Tools</vt:lpstr>
      <vt:lpstr>Point &amp; Click</vt:lpstr>
      <vt:lpstr>Point &amp; Click Portal</vt:lpstr>
      <vt:lpstr>Routine or Emergency Operations</vt:lpstr>
      <vt:lpstr>NWPS</vt:lpstr>
      <vt:lpstr>Graphical Hazard Outlook</vt:lpstr>
      <vt:lpstr>Decision Support Services (DSS)</vt:lpstr>
      <vt:lpstr>Spot Forecast</vt:lpstr>
      <vt:lpstr>Briefing for Specific Operations</vt:lpstr>
      <vt:lpstr>Tropical Ops &amp; Briefings</vt:lpstr>
      <vt:lpstr>NHC &amp; NWS Office Forecasts</vt:lpstr>
      <vt:lpstr>PowerPoint Presentation</vt:lpstr>
      <vt:lpstr>Hurricane Local Statement - HLS</vt:lpstr>
      <vt:lpstr>Hurricane Local Statement - HLS</vt:lpstr>
      <vt:lpstr>Hurricane Local Statement - HLS</vt:lpstr>
      <vt:lpstr> Tropical Cyclone Watch/Warning  Product – TCV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Stephen K</cp:lastModifiedBy>
  <cp:revision>7</cp:revision>
  <dcterms:modified xsi:type="dcterms:W3CDTF">2022-04-07T20:13:40Z</dcterms:modified>
</cp:coreProperties>
</file>