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326" r:id="rId3"/>
    <p:sldId id="356" r:id="rId4"/>
    <p:sldId id="370" r:id="rId5"/>
    <p:sldId id="374" r:id="rId6"/>
    <p:sldId id="371" r:id="rId7"/>
    <p:sldId id="372" r:id="rId8"/>
    <p:sldId id="357" r:id="rId9"/>
    <p:sldId id="377" r:id="rId10"/>
    <p:sldId id="378" r:id="rId11"/>
    <p:sldId id="380" r:id="rId12"/>
    <p:sldId id="382" r:id="rId13"/>
    <p:sldId id="381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9010"/>
    <a:srgbClr val="2FFF72"/>
    <a:srgbClr val="04FCFB"/>
    <a:srgbClr val="F30CF3"/>
    <a:srgbClr val="05FF14"/>
    <a:srgbClr val="FF0606"/>
    <a:srgbClr val="03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854" autoAdjust="0"/>
  </p:normalViewPr>
  <p:slideViewPr>
    <p:cSldViewPr>
      <p:cViewPr varScale="1">
        <p:scale>
          <a:sx n="123" d="100"/>
          <a:sy n="123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64" d="100"/>
          <a:sy n="164" d="100"/>
        </p:scale>
        <p:origin x="-30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5EC13D-8599-0D45-8468-967BD42CE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1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A44D14-D5BF-C841-978E-5CC8CD3A2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11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FB5DE5-B56E-234F-BC55-5620EF60BFB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310EC8-BAE7-AA48-8695-6AD2C2791D8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4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4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5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76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4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9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7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18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14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229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457200" y="6553200"/>
            <a:ext cx="17240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900"/>
              <a:t>J. Kossin, 65th IHC, Mar 2011</a:t>
            </a:r>
          </a:p>
        </p:txBody>
      </p:sp>
      <p:pic>
        <p:nvPicPr>
          <p:cNvPr id="1029" name="Picture 10" descr="NOAA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400800"/>
            <a:ext cx="401637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haba_zoom.tiff"/>
          <p:cNvPicPr>
            <a:picLocks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882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304800" y="3079746"/>
            <a:ext cx="8534400" cy="1339854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Jim Kossin</a:t>
            </a:r>
          </a:p>
          <a:p>
            <a:pPr algn="ctr">
              <a:spcBef>
                <a:spcPct val="50000"/>
              </a:spcBef>
              <a:defRPr/>
            </a:pPr>
            <a:endParaRPr lang="en-US" sz="1400" baseline="30000" dirty="0">
              <a:solidFill>
                <a:srgbClr val="000000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NOAA’s National Climatic Data Center, Asheville, NC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CIMSS/University of Wisconsin, Madison, WI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400" dirty="0" err="1">
                <a:solidFill>
                  <a:srgbClr val="000000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james.kossin@noaa.gov</a:t>
            </a:r>
            <a:endParaRPr lang="en-US" sz="1400" dirty="0">
              <a:solidFill>
                <a:srgbClr val="000000"/>
              </a:solidFill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81200" y="4724400"/>
            <a:ext cx="510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65</a:t>
            </a:r>
            <a:r>
              <a:rPr lang="en-US" sz="1400" baseline="30000" dirty="0">
                <a:solidFill>
                  <a:srgbClr val="000000"/>
                </a:solidFill>
              </a:rPr>
              <a:t>th</a:t>
            </a:r>
            <a:r>
              <a:rPr lang="en-US" sz="1400" dirty="0">
                <a:solidFill>
                  <a:srgbClr val="000000"/>
                </a:solidFill>
              </a:rPr>
              <a:t> Interdepartmental Hurricane Conference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3 March 2011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</a:rPr>
              <a:t>Miami, FL</a:t>
            </a:r>
          </a:p>
        </p:txBody>
      </p:sp>
      <p:sp>
        <p:nvSpPr>
          <p:cNvPr id="88079" name="Rectangle 15"/>
          <p:cNvSpPr>
            <a:spLocks noChangeArrowheads="1"/>
          </p:cNvSpPr>
          <p:nvPr/>
        </p:nvSpPr>
        <p:spPr bwMode="auto">
          <a:xfrm>
            <a:off x="228600" y="304800"/>
            <a:ext cx="8686800" cy="2160588"/>
          </a:xfrm>
          <a:prstGeom prst="rect">
            <a:avLst/>
          </a:prstGeom>
          <a:noFill/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A New Secondary Eyewall Formation Index;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Transition to Operations and Quantification of Associated Hurricane Intensity and Structure Changes</a:t>
            </a:r>
          </a:p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A Joint Hurricane Testbed Project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00800" y="5715000"/>
            <a:ext cx="2590800" cy="990600"/>
            <a:chOff x="6553200" y="5867400"/>
            <a:chExt cx="2590800" cy="990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6553200" y="5867400"/>
              <a:ext cx="2590800" cy="9906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pic>
          <p:nvPicPr>
            <p:cNvPr id="4100" name="Picture 13" descr="NOAA col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1725" y="5943600"/>
              <a:ext cx="796925" cy="795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14" descr="National_Climatic_Data_Center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5800" y="6019800"/>
              <a:ext cx="763588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6" descr="doc-large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6019800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-774368" y="176547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6380"/>
            <a:ext cx="445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340FF"/>
                </a:solidFill>
              </a:rPr>
              <a:t>Building new forecast tools</a:t>
            </a:r>
            <a:endParaRPr lang="en-US" sz="2800" dirty="0">
              <a:solidFill>
                <a:srgbClr val="034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9571" y="3783370"/>
            <a:ext cx="6250429" cy="1703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u="sng" dirty="0"/>
              <a:t>Goal</a:t>
            </a:r>
            <a:r>
              <a:rPr lang="en-US" dirty="0"/>
              <a:t>: </a:t>
            </a:r>
            <a:r>
              <a:rPr lang="en-US" dirty="0" smtClean="0"/>
              <a:t>Form tools to reduce large variance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sz="2800" dirty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Times"/>
                <a:cs typeface="Times"/>
              </a:rPr>
              <a:t>   Δ</a:t>
            </a:r>
            <a:r>
              <a:rPr lang="en-US" sz="2800" i="1" dirty="0" smtClean="0">
                <a:latin typeface="Times"/>
                <a:cs typeface="Times"/>
              </a:rPr>
              <a:t>V</a:t>
            </a:r>
            <a:r>
              <a:rPr lang="en-US" sz="2800" i="1" baseline="30000" dirty="0" smtClean="0">
                <a:latin typeface="Courier"/>
                <a:cs typeface="Courier"/>
              </a:rPr>
              <a:t>’</a:t>
            </a:r>
            <a:r>
              <a:rPr lang="en-US" sz="2800" i="1" dirty="0" smtClean="0">
                <a:latin typeface="Times"/>
                <a:cs typeface="Times"/>
              </a:rPr>
              <a:t> </a:t>
            </a:r>
            <a:r>
              <a:rPr lang="en-US" sz="2800" dirty="0" smtClean="0">
                <a:latin typeface="Times"/>
                <a:cs typeface="Times"/>
              </a:rPr>
              <a:t>,</a:t>
            </a:r>
            <a:r>
              <a:rPr lang="en-US" sz="2800" i="1" dirty="0" smtClean="0">
                <a:latin typeface="Times"/>
                <a:cs typeface="Times"/>
              </a:rPr>
              <a:t> </a:t>
            </a:r>
            <a:r>
              <a:rPr lang="en-US" sz="2800" dirty="0" err="1" smtClean="0">
                <a:latin typeface="Times"/>
                <a:cs typeface="Times"/>
              </a:rPr>
              <a:t>Δt</a:t>
            </a:r>
            <a:r>
              <a:rPr lang="en-US" sz="2800" dirty="0" smtClean="0">
                <a:latin typeface="Times"/>
                <a:cs typeface="Times"/>
              </a:rPr>
              <a:t> ~ </a:t>
            </a:r>
            <a:r>
              <a:rPr lang="en-US" sz="3600" i="1" dirty="0" smtClean="0">
                <a:latin typeface="Times"/>
                <a:cs typeface="Times"/>
              </a:rPr>
              <a:t>f</a:t>
            </a:r>
            <a:r>
              <a:rPr lang="en-US" sz="2800" dirty="0" smtClean="0">
                <a:latin typeface="Times"/>
                <a:cs typeface="Times"/>
              </a:rPr>
              <a:t> (</a:t>
            </a:r>
            <a:r>
              <a:rPr lang="en-US" dirty="0" smtClean="0">
                <a:latin typeface="+mn-lt"/>
                <a:cs typeface="Times"/>
              </a:rPr>
              <a:t>environment, satellite, </a:t>
            </a:r>
            <a:r>
              <a:rPr lang="en-US" dirty="0" err="1" smtClean="0">
                <a:latin typeface="+mn-lt"/>
                <a:cs typeface="Times"/>
              </a:rPr>
              <a:t>etc</a:t>
            </a:r>
            <a:r>
              <a:rPr lang="en-US" sz="2800" dirty="0" smtClean="0">
                <a:latin typeface="Times"/>
                <a:cs typeface="Times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2800" b="1" dirty="0" smtClean="0">
                <a:latin typeface="Times"/>
                <a:cs typeface="Times"/>
              </a:rPr>
              <a:t>	</a:t>
            </a:r>
            <a:r>
              <a:rPr lang="en-US" sz="2800" dirty="0" smtClean="0">
                <a:latin typeface="Times"/>
                <a:cs typeface="Times"/>
              </a:rPr>
              <a:t>Δ</a:t>
            </a:r>
            <a:r>
              <a:rPr lang="en-US" sz="2800" i="1" dirty="0" smtClean="0">
                <a:latin typeface="Times"/>
                <a:cs typeface="Times"/>
              </a:rPr>
              <a:t>V</a:t>
            </a:r>
            <a:r>
              <a:rPr lang="en-US" sz="2800" i="1" baseline="30000" dirty="0" smtClean="0">
                <a:latin typeface="Courier"/>
                <a:cs typeface="Courier"/>
              </a:rPr>
              <a:t>’</a:t>
            </a:r>
            <a:r>
              <a:rPr lang="en-US" dirty="0">
                <a:latin typeface="+mn-lt"/>
                <a:cs typeface="Times"/>
              </a:rPr>
              <a:t> </a:t>
            </a:r>
            <a:r>
              <a:rPr lang="en-US" dirty="0" smtClean="0">
                <a:latin typeface="+mn-lt"/>
                <a:cs typeface="Times"/>
              </a:rPr>
              <a:t>is deviation from SHIPS forecast</a:t>
            </a:r>
            <a:endParaRPr lang="en-US" sz="2800" b="1" dirty="0">
              <a:latin typeface="+mn-lt"/>
              <a:cs typeface="Time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10738"/>
              </p:ext>
            </p:extLst>
          </p:nvPr>
        </p:nvGraphicFramePr>
        <p:xfrm>
          <a:off x="152400" y="987553"/>
          <a:ext cx="8763001" cy="25176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52452"/>
                <a:gridCol w="1887583"/>
                <a:gridCol w="1887583"/>
                <a:gridCol w="1887583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>
                          <a:latin typeface="Times"/>
                          <a:cs typeface="Times"/>
                        </a:rPr>
                        <a:t>I </a:t>
                      </a:r>
                      <a:r>
                        <a:rPr lang="en-US" sz="1400" baseline="0" dirty="0" smtClean="0">
                          <a:latin typeface="+mn-lt"/>
                          <a:cs typeface="Times"/>
                        </a:rPr>
                        <a:t>(intensification)</a:t>
                      </a:r>
                      <a:endParaRPr lang="en-US" dirty="0">
                        <a:latin typeface="+mn-lt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 </a:t>
                      </a:r>
                      <a:r>
                        <a:rPr lang="en-US" baseline="0" dirty="0" smtClean="0">
                          <a:latin typeface="Times"/>
                          <a:cs typeface="Times"/>
                        </a:rPr>
                        <a:t>II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+mn-lt"/>
                          <a:cs typeface="Times"/>
                        </a:rPr>
                        <a:t>(weakening)</a:t>
                      </a:r>
                      <a:endParaRPr lang="en-US" sz="14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Phase </a:t>
                      </a:r>
                      <a:r>
                        <a:rPr lang="en-US" baseline="0" dirty="0" smtClean="0">
                          <a:latin typeface="Times"/>
                          <a:cs typeface="Times"/>
                        </a:rPr>
                        <a:t>III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+mn-lt"/>
                          <a:cs typeface="Times"/>
                        </a:rPr>
                        <a:t>(re-intensification)</a:t>
                      </a:r>
                      <a:endParaRPr lang="en-US" sz="140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Mean Total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01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400" b="0" dirty="0" smtClean="0">
                          <a:latin typeface="Times"/>
                          <a:cs typeface="Times"/>
                        </a:rPr>
                        <a:t>Δ</a:t>
                      </a:r>
                      <a:r>
                        <a:rPr lang="en-US" sz="2400" b="0" i="1" dirty="0" smtClean="0">
                          <a:latin typeface="Times"/>
                          <a:cs typeface="Times"/>
                        </a:rPr>
                        <a:t>V</a:t>
                      </a:r>
                      <a:r>
                        <a:rPr lang="en-US" sz="2400" i="0" baseline="0" dirty="0" smtClean="0">
                          <a:latin typeface="Times"/>
                          <a:cs typeface="Times"/>
                        </a:rPr>
                        <a:t> (</a:t>
                      </a:r>
                      <a:r>
                        <a:rPr lang="en-US" sz="2400" i="0" baseline="0" dirty="0" err="1" smtClean="0">
                          <a:latin typeface="Times"/>
                          <a:cs typeface="Times"/>
                        </a:rPr>
                        <a:t>kt</a:t>
                      </a:r>
                      <a:r>
                        <a:rPr lang="en-US" sz="2400" i="0" baseline="0" dirty="0" smtClean="0">
                          <a:latin typeface="Times"/>
                          <a:cs typeface="Times"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latin typeface="Times"/>
                          <a:cs typeface="Times"/>
                        </a:rPr>
                        <a:t>(intensity change)</a:t>
                      </a:r>
                      <a:endParaRPr lang="en-US" sz="1600" b="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400" dirty="0" smtClean="0">
                          <a:latin typeface="Times"/>
                          <a:cs typeface="Times"/>
                        </a:rPr>
                        <a:t>μ = +14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400" dirty="0" err="1" smtClean="0">
                          <a:latin typeface="Times"/>
                          <a:cs typeface="Times"/>
                        </a:rPr>
                        <a:t>σ</a:t>
                      </a:r>
                      <a:r>
                        <a:rPr lang="en-US" sz="2400" dirty="0" smtClean="0">
                          <a:latin typeface="Times"/>
                          <a:cs typeface="Times"/>
                        </a:rPr>
                        <a:t> = 17</a:t>
                      </a:r>
                      <a:endParaRPr lang="en-US" sz="240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"/>
                          <a:cs typeface="Times"/>
                        </a:rPr>
                        <a:t>μ = −21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"/>
                          <a:cs typeface="Times"/>
                        </a:rPr>
                        <a:t>σ</a:t>
                      </a:r>
                      <a:r>
                        <a:rPr lang="en-US" sz="2400" dirty="0" smtClean="0">
                          <a:latin typeface="Times"/>
                          <a:cs typeface="Times"/>
                        </a:rPr>
                        <a:t> = 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"/>
                          <a:cs typeface="Times"/>
                        </a:rPr>
                        <a:t>μ = +6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"/>
                          <a:cs typeface="Times"/>
                        </a:rPr>
                        <a:t>σ</a:t>
                      </a:r>
                      <a:r>
                        <a:rPr lang="en-US" sz="2400" dirty="0" smtClean="0">
                          <a:latin typeface="Times"/>
                          <a:cs typeface="Times"/>
                        </a:rPr>
                        <a:t> = 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"/>
                          <a:cs typeface="Times"/>
                        </a:rPr>
                        <a:t>−1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01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400" b="0" dirty="0" err="1" smtClean="0">
                          <a:latin typeface="Times"/>
                          <a:cs typeface="Times"/>
                        </a:rPr>
                        <a:t>Δ</a:t>
                      </a:r>
                      <a:r>
                        <a:rPr lang="en-US" sz="2400" b="0" i="0" dirty="0" err="1" smtClean="0">
                          <a:latin typeface="Times"/>
                          <a:cs typeface="Times"/>
                        </a:rPr>
                        <a:t>t</a:t>
                      </a:r>
                      <a:r>
                        <a:rPr lang="en-US" sz="2400" b="0" dirty="0" smtClean="0">
                          <a:latin typeface="Times"/>
                          <a:cs typeface="Times"/>
                        </a:rPr>
                        <a:t> </a:t>
                      </a:r>
                      <a:r>
                        <a:rPr lang="en-US" sz="2400" i="0" baseline="0" dirty="0" smtClean="0">
                          <a:latin typeface="Times"/>
                          <a:cs typeface="Times"/>
                        </a:rPr>
                        <a:t>(</a:t>
                      </a:r>
                      <a:r>
                        <a:rPr lang="en-US" sz="2400" i="0" baseline="0" dirty="0" err="1" smtClean="0">
                          <a:latin typeface="Times"/>
                          <a:cs typeface="Times"/>
                        </a:rPr>
                        <a:t>hr</a:t>
                      </a:r>
                      <a:r>
                        <a:rPr lang="en-US" sz="2400" i="0" baseline="0" dirty="0" smtClean="0">
                          <a:latin typeface="Times"/>
                          <a:cs typeface="Times"/>
                        </a:rPr>
                        <a:t>)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600" b="0" i="0" baseline="0" dirty="0" smtClean="0">
                          <a:latin typeface="Times"/>
                          <a:cs typeface="Times"/>
                        </a:rPr>
                        <a:t>(duration)</a:t>
                      </a:r>
                      <a:endParaRPr lang="en-US" sz="1600" b="0" dirty="0">
                        <a:latin typeface="Times"/>
                        <a:cs typeface="Times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"/>
                          <a:cs typeface="Times"/>
                        </a:rPr>
                        <a:t>μ = 9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"/>
                          <a:cs typeface="Times"/>
                        </a:rPr>
                        <a:t>σ</a:t>
                      </a:r>
                      <a:r>
                        <a:rPr lang="en-US" sz="2400" dirty="0" smtClean="0">
                          <a:latin typeface="Times"/>
                          <a:cs typeface="Times"/>
                        </a:rPr>
                        <a:t> =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"/>
                          <a:cs typeface="Times"/>
                        </a:rPr>
                        <a:t>μ = 17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"/>
                          <a:cs typeface="Times"/>
                        </a:rPr>
                        <a:t>σ</a:t>
                      </a:r>
                      <a:r>
                        <a:rPr lang="en-US" sz="2400" dirty="0" smtClean="0">
                          <a:latin typeface="Times"/>
                          <a:cs typeface="Times"/>
                        </a:rPr>
                        <a:t> =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"/>
                          <a:cs typeface="Times"/>
                        </a:rPr>
                        <a:t>μ = 11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atin typeface="Times"/>
                          <a:cs typeface="Times"/>
                        </a:rPr>
                        <a:t>σ</a:t>
                      </a:r>
                      <a:r>
                        <a:rPr lang="en-US" sz="2400" dirty="0" smtClean="0">
                          <a:latin typeface="Times"/>
                          <a:cs typeface="Times"/>
                        </a:rPr>
                        <a:t> = 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"/>
                          <a:cs typeface="Times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01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73284" y="6000690"/>
            <a:ext cx="702272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Note: We are also determining structure changes (e.g. R50)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1720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340FF"/>
                </a:solidFill>
              </a:rPr>
              <a:t>Summary</a:t>
            </a:r>
            <a:endParaRPr lang="en-US" sz="2800" dirty="0">
              <a:solidFill>
                <a:srgbClr val="034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470" y="1404878"/>
            <a:ext cx="8347530" cy="2862322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PERC-model was successfully transitioned into NHC operations and performed skillfully during the 2010 season.</a:t>
            </a:r>
          </a:p>
          <a:p>
            <a:endParaRPr lang="en-US" sz="2000" dirty="0"/>
          </a:p>
          <a:p>
            <a:r>
              <a:rPr lang="en-US" sz="2000" dirty="0" smtClean="0"/>
              <a:t>Flight-level data have revealed a rich spectrum of behaviors associated with eyewall replacement cycles and have identified 3 distinct phases that are highly relevant to intensity forecasting.</a:t>
            </a:r>
          </a:p>
          <a:p>
            <a:endParaRPr lang="en-US" sz="2000" dirty="0"/>
          </a:p>
          <a:p>
            <a:r>
              <a:rPr lang="en-US" sz="2000" dirty="0" smtClean="0"/>
              <a:t>Remaining Goals: Complete the flight-level </a:t>
            </a:r>
            <a:r>
              <a:rPr lang="en-US" sz="2000" dirty="0" err="1" smtClean="0"/>
              <a:t>climatologies</a:t>
            </a:r>
            <a:r>
              <a:rPr lang="en-US" sz="2000" dirty="0" smtClean="0"/>
              <a:t> and exploit toward building new intensity forecast tools.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942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86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na_1984_dot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/>
          <a:stretch/>
        </p:blipFill>
        <p:spPr>
          <a:xfrm>
            <a:off x="0" y="1524000"/>
            <a:ext cx="4639327" cy="3657600"/>
          </a:xfrm>
          <a:prstGeom prst="rect">
            <a:avLst/>
          </a:prstGeom>
        </p:spPr>
      </p:pic>
      <p:pic>
        <p:nvPicPr>
          <p:cNvPr id="3" name="Picture 2" descr="diana_phas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r="4797"/>
          <a:stretch/>
        </p:blipFill>
        <p:spPr>
          <a:xfrm>
            <a:off x="4466815" y="3116593"/>
            <a:ext cx="4677185" cy="3741407"/>
          </a:xfrm>
          <a:prstGeom prst="rect">
            <a:avLst/>
          </a:prstGeom>
        </p:spPr>
      </p:pic>
      <p:pic>
        <p:nvPicPr>
          <p:cNvPr id="4" name="Picture 3" descr="DR_f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3737667" cy="3099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1829" y="1905000"/>
            <a:ext cx="365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340FF"/>
                </a:solidFill>
              </a:rPr>
              <a:t>r</a:t>
            </a:r>
            <a:r>
              <a:rPr lang="en-US" sz="2000" baseline="-25000" dirty="0">
                <a:solidFill>
                  <a:srgbClr val="0340FF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9829" y="2362200"/>
            <a:ext cx="365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606"/>
                </a:solidFill>
              </a:rPr>
              <a:t>r</a:t>
            </a:r>
            <a:r>
              <a:rPr lang="en-US" sz="2000" baseline="-25000" dirty="0" smtClean="0">
                <a:solidFill>
                  <a:srgbClr val="FF0606"/>
                </a:solidFill>
              </a:rPr>
              <a:t>1</a:t>
            </a:r>
            <a:endParaRPr lang="en-US" sz="2000" baseline="-25000" dirty="0">
              <a:solidFill>
                <a:srgbClr val="FF060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867090"/>
            <a:ext cx="420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606"/>
                </a:solidFill>
              </a:rPr>
              <a:t>v</a:t>
            </a:r>
            <a:r>
              <a:rPr lang="en-US" sz="2000" baseline="-25000" dirty="0" smtClean="0">
                <a:solidFill>
                  <a:srgbClr val="FF0606"/>
                </a:solidFill>
              </a:rPr>
              <a:t>1</a:t>
            </a:r>
            <a:endParaRPr lang="en-US" sz="2000" baseline="-25000" dirty="0">
              <a:solidFill>
                <a:srgbClr val="FF06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248090"/>
            <a:ext cx="420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340FF"/>
                </a:solidFill>
              </a:rPr>
              <a:t>v</a:t>
            </a:r>
            <a:r>
              <a:rPr lang="en-US" sz="2000" baseline="-25000" dirty="0" smtClean="0">
                <a:solidFill>
                  <a:srgbClr val="0340FF"/>
                </a:solidFill>
              </a:rPr>
              <a:t>1</a:t>
            </a:r>
            <a:endParaRPr lang="en-US" sz="2000" baseline="-25000" dirty="0">
              <a:solidFill>
                <a:srgbClr val="034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6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/>
          <p:cNvSpPr>
            <a:spLocks noChangeArrowheads="1"/>
          </p:cNvSpPr>
          <p:nvPr/>
        </p:nvSpPr>
        <p:spPr bwMode="auto">
          <a:xfrm>
            <a:off x="1704975" y="228600"/>
            <a:ext cx="5762625" cy="6247864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en-US" sz="2000" b="1" dirty="0"/>
              <a:t>CIMSS </a:t>
            </a:r>
            <a:r>
              <a:rPr lang="en-US" sz="2000" b="1" dirty="0" smtClean="0"/>
              <a:t>/ UW-AOS personnel:</a:t>
            </a:r>
            <a:endParaRPr lang="en-US" sz="2000" dirty="0"/>
          </a:p>
          <a:p>
            <a:pPr lvl="1"/>
            <a:r>
              <a:rPr lang="en-US" sz="2000" dirty="0"/>
              <a:t>Matt </a:t>
            </a:r>
            <a:r>
              <a:rPr lang="en-US" sz="2000" dirty="0" err="1"/>
              <a:t>Sitkowski</a:t>
            </a:r>
            <a:r>
              <a:rPr lang="en-US" sz="2000" dirty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Chris Rozoff</a:t>
            </a:r>
          </a:p>
          <a:p>
            <a:pPr lvl="1"/>
            <a:endParaRPr lang="en-US" sz="2000" dirty="0"/>
          </a:p>
          <a:p>
            <a:r>
              <a:rPr lang="en-US" sz="2000" b="1" dirty="0" smtClean="0"/>
              <a:t>NOAA-RAMMB / CIRA </a:t>
            </a:r>
            <a:r>
              <a:rPr lang="en-US" sz="2000" b="1" dirty="0"/>
              <a:t>collaborators:</a:t>
            </a:r>
          </a:p>
          <a:p>
            <a:pPr lvl="1"/>
            <a:r>
              <a:rPr lang="en-US" sz="2000" dirty="0"/>
              <a:t>Mark </a:t>
            </a:r>
            <a:r>
              <a:rPr lang="en-US" sz="2000" dirty="0" err="1" smtClean="0"/>
              <a:t>DeMaria</a:t>
            </a:r>
            <a:endParaRPr lang="en-US" sz="2000" dirty="0"/>
          </a:p>
          <a:p>
            <a:pPr lvl="1"/>
            <a:r>
              <a:rPr lang="en-US" sz="2000" dirty="0"/>
              <a:t>John </a:t>
            </a:r>
            <a:r>
              <a:rPr lang="en-US" sz="2000" dirty="0" err="1" smtClean="0"/>
              <a:t>Knaff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NHC </a:t>
            </a:r>
            <a:r>
              <a:rPr lang="en-US" sz="2000" b="1" dirty="0" smtClean="0"/>
              <a:t>operations advisors</a:t>
            </a:r>
            <a:r>
              <a:rPr lang="en-US" sz="2000" b="1" dirty="0"/>
              <a:t>:</a:t>
            </a:r>
          </a:p>
          <a:p>
            <a:pPr lvl="1"/>
            <a:r>
              <a:rPr lang="en-US" sz="2000" dirty="0"/>
              <a:t>Robbie Berg</a:t>
            </a:r>
          </a:p>
          <a:p>
            <a:pPr lvl="1"/>
            <a:r>
              <a:rPr lang="en-US" sz="2000" dirty="0" smtClean="0"/>
              <a:t>Eric </a:t>
            </a:r>
            <a:r>
              <a:rPr lang="en-US" sz="2000" dirty="0"/>
              <a:t>Blake</a:t>
            </a:r>
          </a:p>
          <a:p>
            <a:pPr lvl="1"/>
            <a:r>
              <a:rPr lang="en-US" sz="2000" dirty="0"/>
              <a:t>Jack </a:t>
            </a:r>
            <a:r>
              <a:rPr lang="en-US" sz="2000" dirty="0" err="1"/>
              <a:t>Beven</a:t>
            </a:r>
            <a:endParaRPr lang="en-US" sz="2000" dirty="0"/>
          </a:p>
          <a:p>
            <a:pPr lvl="1"/>
            <a:r>
              <a:rPr lang="en-US" sz="2000" dirty="0"/>
              <a:t>John </a:t>
            </a:r>
            <a:r>
              <a:rPr lang="en-US" sz="2000" dirty="0" err="1"/>
              <a:t>Cangialosi</a:t>
            </a:r>
            <a:endParaRPr lang="en-US" sz="2000" dirty="0"/>
          </a:p>
          <a:p>
            <a:pPr lvl="1"/>
            <a:r>
              <a:rPr lang="en-US" sz="2000" dirty="0"/>
              <a:t>James Franklin</a:t>
            </a:r>
          </a:p>
          <a:p>
            <a:pPr lvl="1"/>
            <a:r>
              <a:rPr lang="en-US" sz="2000" dirty="0"/>
              <a:t>Todd </a:t>
            </a:r>
            <a:r>
              <a:rPr lang="en-US" sz="2000" dirty="0" err="1"/>
              <a:t>Kimberlain</a:t>
            </a:r>
            <a:endParaRPr lang="en-US" sz="2000" dirty="0"/>
          </a:p>
          <a:p>
            <a:pPr lvl="1"/>
            <a:r>
              <a:rPr lang="en-US" sz="2000" dirty="0"/>
              <a:t>Chris </a:t>
            </a:r>
            <a:r>
              <a:rPr lang="en-US" sz="2000" dirty="0" err="1"/>
              <a:t>Landsea</a:t>
            </a:r>
            <a:endParaRPr lang="en-US" sz="2000" dirty="0"/>
          </a:p>
          <a:p>
            <a:pPr lvl="1"/>
            <a:r>
              <a:rPr lang="en-US" sz="2000" dirty="0" smtClean="0"/>
              <a:t>Chris </a:t>
            </a:r>
            <a:r>
              <a:rPr lang="en-US" sz="2000" dirty="0" err="1" smtClean="0"/>
              <a:t>Sisko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Neal </a:t>
            </a:r>
            <a:r>
              <a:rPr lang="en-US" sz="2000" dirty="0" err="1" smtClean="0"/>
              <a:t>Dorst</a:t>
            </a:r>
            <a:r>
              <a:rPr lang="en-US" sz="2000" dirty="0" smtClean="0"/>
              <a:t> (HRD)</a:t>
            </a:r>
          </a:p>
          <a:p>
            <a:pPr lvl="1"/>
            <a:r>
              <a:rPr lang="en-US" sz="2000" dirty="0"/>
              <a:t>Shirley Murillo (HRD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3071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 smtClean="0">
                <a:solidFill>
                  <a:srgbClr val="0340FF"/>
                </a:solidFill>
              </a:rPr>
              <a:t>JHT project </a:t>
            </a:r>
            <a:r>
              <a:rPr lang="en-US" sz="2800" dirty="0">
                <a:solidFill>
                  <a:srgbClr val="0340FF"/>
                </a:solidFill>
              </a:rPr>
              <a:t>goals:</a:t>
            </a:r>
          </a:p>
        </p:txBody>
      </p:sp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28600" y="1295400"/>
            <a:ext cx="8763000" cy="2923877"/>
          </a:xfrm>
          <a:prstGeom prst="rect">
            <a:avLst/>
          </a:prstGeom>
          <a:solidFill>
            <a:srgbClr val="BBE0E3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2000" dirty="0"/>
              <a:t>Transition a new model to operations that </a:t>
            </a:r>
            <a:r>
              <a:rPr lang="en-US" sz="2000" dirty="0" smtClean="0"/>
              <a:t>provides </a:t>
            </a:r>
            <a:r>
              <a:rPr lang="en-US" sz="2000" dirty="0"/>
              <a:t>probabilistic forecasts of eyewall replacement cycle events in </a:t>
            </a:r>
            <a:r>
              <a:rPr lang="en-US" sz="2000" dirty="0" smtClean="0"/>
              <a:t>hurricanes.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/>
            <a:endParaRPr lang="en-US" sz="2000" dirty="0"/>
          </a:p>
          <a:p>
            <a:pPr>
              <a:buFont typeface="Arial" charset="0"/>
              <a:buAutoNum type="arabicPeriod"/>
            </a:pPr>
            <a:r>
              <a:rPr lang="en-US" sz="2000" dirty="0"/>
              <a:t>Utilize low-level aircraft reconnaissance data to construct the </a:t>
            </a:r>
            <a:r>
              <a:rPr lang="en-US" sz="2000" dirty="0" smtClean="0"/>
              <a:t>first general climatology </a:t>
            </a:r>
            <a:r>
              <a:rPr lang="en-US" sz="2000" dirty="0"/>
              <a:t>of intensity and structure </a:t>
            </a:r>
            <a:r>
              <a:rPr lang="en-US" sz="2000" dirty="0" smtClean="0"/>
              <a:t>changes </a:t>
            </a:r>
            <a:r>
              <a:rPr lang="en-US" sz="2000" dirty="0"/>
              <a:t>associated with eyewall replacement cycles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Font typeface="Arial" charset="0"/>
              <a:buAutoNum type="arabicPeriod"/>
            </a:pPr>
            <a:endParaRPr lang="en-US" sz="2000" dirty="0"/>
          </a:p>
          <a:p>
            <a:pPr>
              <a:buFont typeface="Arial" charset="0"/>
              <a:buAutoNum type="arabicPeriod"/>
            </a:pPr>
            <a:r>
              <a:rPr lang="en-US" sz="2000" dirty="0"/>
              <a:t>Apply the new climatology toward constructing new operational tools to forecast intensity changes associated with eyewall replacement cycles.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533400" y="1676400"/>
            <a:ext cx="8229600" cy="304641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Statistical/empirical model transitioned </a:t>
            </a:r>
            <a:r>
              <a:rPr lang="en-US" dirty="0"/>
              <a:t>to operations prior to the start of the 2010 hurricane </a:t>
            </a:r>
            <a:r>
              <a:rPr lang="en-US" dirty="0" smtClean="0"/>
              <a:t>season.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Executes within </a:t>
            </a:r>
            <a:r>
              <a:rPr lang="en-US" dirty="0" smtClean="0"/>
              <a:t>SHIPS </a:t>
            </a:r>
            <a:r>
              <a:rPr lang="en-US" dirty="0"/>
              <a:t>using environmental and satellite-based features as </a:t>
            </a:r>
            <a:r>
              <a:rPr lang="en-US" dirty="0" smtClean="0"/>
              <a:t>input.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Provides probability of the onset of an eyewall replacement cycle at lead-times: 0−12h, 12−24h, 24−36h, 36−</a:t>
            </a:r>
            <a:r>
              <a:rPr lang="en-US" dirty="0" smtClean="0"/>
              <a:t>48h.</a:t>
            </a:r>
            <a:endParaRPr lang="en-US" dirty="0"/>
          </a:p>
        </p:txBody>
      </p:sp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222250" y="381000"/>
            <a:ext cx="2978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</a:rPr>
              <a:t>The </a:t>
            </a:r>
            <a:r>
              <a:rPr lang="en-US" sz="2800" b="1" dirty="0">
                <a:solidFill>
                  <a:srgbClr val="0000FF"/>
                </a:solidFill>
              </a:rPr>
              <a:t>PERC</a:t>
            </a:r>
            <a:r>
              <a:rPr lang="en-US" sz="2800" dirty="0">
                <a:solidFill>
                  <a:srgbClr val="0000FF"/>
                </a:solidFill>
              </a:rPr>
              <a:t> model </a:t>
            </a: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762000" y="909935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P</a:t>
            </a:r>
            <a:r>
              <a:rPr lang="en-US" dirty="0">
                <a:solidFill>
                  <a:schemeClr val="bg2"/>
                </a:solidFill>
              </a:rPr>
              <a:t>robability of </a:t>
            </a:r>
            <a:r>
              <a:rPr lang="en-US" b="1" dirty="0"/>
              <a:t>E</a:t>
            </a:r>
            <a:r>
              <a:rPr lang="en-US" dirty="0">
                <a:solidFill>
                  <a:srgbClr val="808080"/>
                </a:solidFill>
              </a:rPr>
              <a:t>yewall </a:t>
            </a:r>
            <a:r>
              <a:rPr lang="en-US" b="1" dirty="0"/>
              <a:t>R</a:t>
            </a:r>
            <a:r>
              <a:rPr lang="en-US" dirty="0">
                <a:solidFill>
                  <a:srgbClr val="808080"/>
                </a:solidFill>
              </a:rPr>
              <a:t>eplacement </a:t>
            </a:r>
            <a:r>
              <a:rPr lang="en-US" b="1" dirty="0"/>
              <a:t>C</a:t>
            </a:r>
            <a:r>
              <a:rPr lang="en-US" dirty="0">
                <a:solidFill>
                  <a:srgbClr val="808080"/>
                </a:solidFill>
              </a:rPr>
              <a:t>ycle</a:t>
            </a:r>
            <a:r>
              <a:rPr lang="en-US" dirty="0"/>
              <a:t>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1400" y="6167735"/>
            <a:ext cx="525780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Kossin, J. P., and M. </a:t>
            </a:r>
            <a:r>
              <a:rPr lang="en-US" sz="1200" dirty="0" err="1">
                <a:solidFill>
                  <a:srgbClr val="FFFFFF"/>
                </a:solidFill>
              </a:rPr>
              <a:t>Sitkowski</a:t>
            </a:r>
            <a:r>
              <a:rPr lang="en-US" sz="1200" dirty="0">
                <a:solidFill>
                  <a:srgbClr val="FFFFFF"/>
                </a:solidFill>
              </a:rPr>
              <a:t>, 2009: An objective model for identifying secondary eyewall formation in hurricanes. </a:t>
            </a:r>
            <a:r>
              <a:rPr lang="en-US" sz="1200" i="1" dirty="0">
                <a:solidFill>
                  <a:srgbClr val="FFFFFF"/>
                </a:solidFill>
              </a:rPr>
              <a:t>Mon. </a:t>
            </a:r>
            <a:r>
              <a:rPr lang="en-US" sz="1200" i="1" dirty="0" err="1">
                <a:solidFill>
                  <a:srgbClr val="FFFFFF"/>
                </a:solidFill>
              </a:rPr>
              <a:t>Wea</a:t>
            </a:r>
            <a:r>
              <a:rPr lang="en-US" sz="1200" i="1" dirty="0">
                <a:solidFill>
                  <a:srgbClr val="FFFFFF"/>
                </a:solidFill>
              </a:rPr>
              <a:t>. Rev.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b="1" dirty="0">
                <a:solidFill>
                  <a:srgbClr val="FFFFFF"/>
                </a:solidFill>
              </a:rPr>
              <a:t>137</a:t>
            </a:r>
            <a:r>
              <a:rPr lang="en-US" sz="1200" dirty="0">
                <a:solidFill>
                  <a:srgbClr val="FFFFFF"/>
                </a:solidFill>
              </a:rPr>
              <a:t>, 876-892</a:t>
            </a:r>
            <a:r>
              <a:rPr lang="en-US" sz="1200" dirty="0" smtClean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1" y="5029200"/>
            <a:ext cx="746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*Original model research and development was supported by the </a:t>
            </a:r>
            <a:r>
              <a:rPr lang="en-US" sz="1400" b="1" dirty="0" smtClean="0"/>
              <a:t>Office of Naval Research</a:t>
            </a:r>
            <a:r>
              <a:rPr lang="en-US" sz="1400" dirty="0" smtClean="0"/>
              <a:t> and the </a:t>
            </a:r>
            <a:r>
              <a:rPr lang="en-US" sz="1400" b="1" dirty="0" smtClean="0"/>
              <a:t>NOAA GOES-R Risk Reduction</a:t>
            </a:r>
            <a:r>
              <a:rPr lang="en-US" sz="1400" dirty="0" smtClean="0"/>
              <a:t> programs.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9" descr="ships_alex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53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Box 10"/>
          <p:cNvSpPr txBox="1">
            <a:spLocks noChangeArrowheads="1"/>
          </p:cNvSpPr>
          <p:nvPr/>
        </p:nvSpPr>
        <p:spPr bwMode="auto">
          <a:xfrm>
            <a:off x="381000" y="3505200"/>
            <a:ext cx="376286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8000"/>
                </a:solidFill>
              </a:rPr>
              <a:t>Rapid Intensification </a:t>
            </a:r>
            <a:r>
              <a:rPr lang="en-US" sz="2000" dirty="0" smtClean="0">
                <a:solidFill>
                  <a:srgbClr val="008000"/>
                </a:solidFill>
              </a:rPr>
              <a:t>Index (RII)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0243" name="TextBox 12"/>
          <p:cNvSpPr txBox="1">
            <a:spLocks noChangeArrowheads="1"/>
          </p:cNvSpPr>
          <p:nvPr/>
        </p:nvSpPr>
        <p:spPr bwMode="auto">
          <a:xfrm>
            <a:off x="406400" y="4324350"/>
            <a:ext cx="3632926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0"/>
                </a:solidFill>
              </a:rPr>
              <a:t>Annular Hurricane </a:t>
            </a:r>
            <a:r>
              <a:rPr lang="en-US" sz="2000" dirty="0" smtClean="0">
                <a:solidFill>
                  <a:srgbClr val="000090"/>
                </a:solidFill>
              </a:rPr>
              <a:t>Index (AHI)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0244" name="TextBox 13"/>
          <p:cNvSpPr txBox="1">
            <a:spLocks noChangeArrowheads="1"/>
          </p:cNvSpPr>
          <p:nvPr/>
        </p:nvSpPr>
        <p:spPr bwMode="auto">
          <a:xfrm>
            <a:off x="381000" y="5181600"/>
            <a:ext cx="26670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</a:rPr>
              <a:t>Probability of Eyewall Replacement </a:t>
            </a:r>
            <a:r>
              <a:rPr lang="en-US" sz="2000" dirty="0" smtClean="0">
                <a:solidFill>
                  <a:srgbClr val="FF0000"/>
                </a:solidFill>
              </a:rPr>
              <a:t>Cycle (PERC)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0245" name="Straight Arrow Connector 15"/>
          <p:cNvCxnSpPr>
            <a:cxnSpLocks noChangeShapeType="1"/>
            <a:stCxn id="10244" idx="3"/>
          </p:cNvCxnSpPr>
          <p:nvPr/>
        </p:nvCxnSpPr>
        <p:spPr bwMode="auto">
          <a:xfrm>
            <a:off x="3048000" y="5689432"/>
            <a:ext cx="1600200" cy="86376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6" name="Straight Arrow Connector 17"/>
          <p:cNvCxnSpPr>
            <a:cxnSpLocks noChangeShapeType="1"/>
            <a:stCxn id="10243" idx="3"/>
          </p:cNvCxnSpPr>
          <p:nvPr/>
        </p:nvCxnSpPr>
        <p:spPr bwMode="auto">
          <a:xfrm>
            <a:off x="4039326" y="4524405"/>
            <a:ext cx="761274" cy="1647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7" name="Straight Arrow Connector 19"/>
          <p:cNvCxnSpPr>
            <a:cxnSpLocks noChangeShapeType="1"/>
            <a:stCxn id="10242" idx="3"/>
          </p:cNvCxnSpPr>
          <p:nvPr/>
        </p:nvCxnSpPr>
        <p:spPr bwMode="auto">
          <a:xfrm>
            <a:off x="4143869" y="3705255"/>
            <a:ext cx="580531" cy="14763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8" name="TextBox 4"/>
          <p:cNvSpPr txBox="1">
            <a:spLocks noChangeArrowheads="1"/>
          </p:cNvSpPr>
          <p:nvPr/>
        </p:nvSpPr>
        <p:spPr bwMode="auto">
          <a:xfrm>
            <a:off x="212725" y="228600"/>
            <a:ext cx="3140075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340FF"/>
                </a:solidFill>
              </a:rPr>
              <a:t>Operational SHIPS </a:t>
            </a:r>
            <a:r>
              <a:rPr lang="en-US" dirty="0" smtClean="0">
                <a:solidFill>
                  <a:srgbClr val="0340FF"/>
                </a:solidFill>
              </a:rPr>
              <a:t>text output </a:t>
            </a:r>
            <a:r>
              <a:rPr lang="en-US" dirty="0">
                <a:solidFill>
                  <a:srgbClr val="0340FF"/>
                </a:solidFill>
              </a:rPr>
              <a:t>file</a:t>
            </a:r>
          </a:p>
        </p:txBody>
      </p:sp>
      <p:pic>
        <p:nvPicPr>
          <p:cNvPr id="15" name="Picture 1" descr="ships_alex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2228867"/>
            <a:ext cx="8833100" cy="86492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3937" y="1581090"/>
            <a:ext cx="225166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/>
              <a:t>Intensity forecasts</a:t>
            </a:r>
            <a:endParaRPr lang="en-US" sz="2000" dirty="0"/>
          </a:p>
        </p:txBody>
      </p:sp>
      <p:cxnSp>
        <p:nvCxnSpPr>
          <p:cNvPr id="12" name="Straight Arrow Connector 19"/>
          <p:cNvCxnSpPr>
            <a:cxnSpLocks noChangeShapeType="1"/>
            <a:stCxn id="11" idx="3"/>
          </p:cNvCxnSpPr>
          <p:nvPr/>
        </p:nvCxnSpPr>
        <p:spPr bwMode="auto">
          <a:xfrm flipV="1">
            <a:off x="2895600" y="838201"/>
            <a:ext cx="1828800" cy="94294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97024"/>
              </p:ext>
            </p:extLst>
          </p:nvPr>
        </p:nvGraphicFramePr>
        <p:xfrm>
          <a:off x="304800" y="3937000"/>
          <a:ext cx="845820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(ERC)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00−12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12−24 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24−36 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36−48 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2008−2010</a:t>
                      </a:r>
                      <a:endParaRPr lang="en-US" dirty="0"/>
                    </a:p>
                  </a:txBody>
                  <a:tcPr>
                    <a:solidFill>
                      <a:srgbClr val="E09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rgbClr val="E09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+17%</a:t>
                      </a:r>
                      <a:endParaRPr lang="en-US" dirty="0"/>
                    </a:p>
                  </a:txBody>
                  <a:tcPr>
                    <a:solidFill>
                      <a:srgbClr val="E09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+12%</a:t>
                      </a:r>
                      <a:endParaRPr lang="en-US" dirty="0"/>
                    </a:p>
                  </a:txBody>
                  <a:tcPr>
                    <a:solidFill>
                      <a:srgbClr val="E09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−3%</a:t>
                      </a:r>
                      <a:endParaRPr lang="en-US" dirty="0"/>
                    </a:p>
                  </a:txBody>
                  <a:tcPr>
                    <a:solidFill>
                      <a:srgbClr val="E090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−1%</a:t>
                      </a:r>
                      <a:endParaRPr lang="en-US" dirty="0"/>
                    </a:p>
                  </a:txBody>
                  <a:tcPr>
                    <a:solidFill>
                      <a:srgbClr val="E09010"/>
                    </a:solidFill>
                  </a:tcPr>
                </a:tc>
              </a:tr>
            </a:tbl>
          </a:graphicData>
        </a:graphic>
      </p:graphicFrame>
      <p:sp>
        <p:nvSpPr>
          <p:cNvPr id="11309" name="TextBox 5"/>
          <p:cNvSpPr txBox="1">
            <a:spLocks noChangeArrowheads="1"/>
          </p:cNvSpPr>
          <p:nvPr/>
        </p:nvSpPr>
        <p:spPr bwMode="auto">
          <a:xfrm>
            <a:off x="171450" y="304800"/>
            <a:ext cx="7069639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340FF"/>
                </a:solidFill>
              </a:rPr>
              <a:t>PERC-model </a:t>
            </a:r>
            <a:r>
              <a:rPr lang="en-US" sz="2800" dirty="0" smtClean="0">
                <a:solidFill>
                  <a:srgbClr val="0340FF"/>
                </a:solidFill>
              </a:rPr>
              <a:t>verification: </a:t>
            </a:r>
            <a:r>
              <a:rPr lang="en-US" sz="2800" b="1" dirty="0" smtClean="0">
                <a:solidFill>
                  <a:srgbClr val="0340FF"/>
                </a:solidFill>
              </a:rPr>
              <a:t>Brier Skill Score</a:t>
            </a:r>
            <a:endParaRPr lang="en-US" sz="2800" b="1" dirty="0">
              <a:solidFill>
                <a:srgbClr val="034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416784"/>
            <a:ext cx="8610600" cy="1744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“</a:t>
            </a:r>
            <a:r>
              <a:rPr lang="en-US" sz="2000" b="1" i="1" dirty="0" smtClean="0">
                <a:solidFill>
                  <a:schemeClr val="tx1"/>
                </a:solidFill>
              </a:rPr>
              <a:t>Perfect”</a:t>
            </a:r>
            <a:r>
              <a:rPr lang="en-US" sz="2000" b="1" dirty="0" smtClean="0">
                <a:solidFill>
                  <a:schemeClr val="tx1"/>
                </a:solidFill>
              </a:rPr>
              <a:t> intensity/track/environment</a:t>
            </a:r>
          </a:p>
          <a:p>
            <a:pPr>
              <a:defRPr/>
            </a:pPr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b="1" dirty="0" smtClean="0">
                <a:solidFill>
                  <a:schemeClr val="tx1"/>
                </a:solidFill>
              </a:rPr>
              <a:t>1997</a:t>
            </a:r>
            <a:r>
              <a:rPr lang="en-US" sz="2000" b="1" dirty="0">
                <a:solidFill>
                  <a:schemeClr val="tx1"/>
                </a:solidFill>
              </a:rPr>
              <a:t>−2006 </a:t>
            </a:r>
            <a:r>
              <a:rPr lang="en-US" sz="2000" b="1" dirty="0" smtClean="0">
                <a:solidFill>
                  <a:schemeClr val="tx1"/>
                </a:solidFill>
              </a:rPr>
              <a:t>leave</a:t>
            </a:r>
            <a:r>
              <a:rPr lang="en-US" sz="2000" b="1" dirty="0">
                <a:solidFill>
                  <a:schemeClr val="tx1"/>
                </a:solidFill>
              </a:rPr>
              <a:t>-one-year-out cross-</a:t>
            </a:r>
            <a:r>
              <a:rPr lang="en-US" sz="2000" b="1" dirty="0" smtClean="0">
                <a:solidFill>
                  <a:schemeClr val="tx1"/>
                </a:solidFill>
              </a:rPr>
              <a:t>validated skill: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/>
                </a:solidFill>
              </a:rPr>
              <a:t>Brier Skill Score = +21</a:t>
            </a:r>
            <a:r>
              <a:rPr lang="en-US" sz="2000" dirty="0" smtClean="0">
                <a:solidFill>
                  <a:schemeClr val="tx1"/>
                </a:solidFill>
              </a:rPr>
              <a:t>% (00</a:t>
            </a:r>
            <a:r>
              <a:rPr lang="en-US" sz="2000" dirty="0">
                <a:solidFill>
                  <a:schemeClr val="tx1"/>
                </a:solidFill>
              </a:rPr>
              <a:t>−12 </a:t>
            </a:r>
            <a:r>
              <a:rPr lang="en-US" sz="2000" dirty="0" err="1">
                <a:solidFill>
                  <a:schemeClr val="tx1"/>
                </a:solidFill>
              </a:rPr>
              <a:t>hr</a:t>
            </a:r>
            <a:r>
              <a:rPr lang="en-US" sz="2000" dirty="0">
                <a:solidFill>
                  <a:schemeClr val="tx1"/>
                </a:solidFill>
              </a:rPr>
              <a:t> lead-</a:t>
            </a:r>
            <a:r>
              <a:rPr lang="en-US" sz="2000" dirty="0" smtClean="0">
                <a:solidFill>
                  <a:schemeClr val="tx1"/>
                </a:solidFill>
              </a:rPr>
              <a:t>time)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defRPr/>
            </a:pPr>
            <a:r>
              <a:rPr lang="en-US" sz="2000" dirty="0">
                <a:solidFill>
                  <a:schemeClr val="tx1"/>
                </a:solidFill>
              </a:rPr>
              <a:t>BSS range among </a:t>
            </a:r>
            <a:r>
              <a:rPr lang="en-US" sz="2000" dirty="0" smtClean="0">
                <a:solidFill>
                  <a:schemeClr val="tx1"/>
                </a:solidFill>
              </a:rPr>
              <a:t>10 individual </a:t>
            </a:r>
            <a:r>
              <a:rPr lang="en-US" sz="2000" dirty="0">
                <a:solidFill>
                  <a:schemeClr val="tx1"/>
                </a:solidFill>
              </a:rPr>
              <a:t>years:  −23% (1997) to +33% (2003)</a:t>
            </a:r>
          </a:p>
        </p:txBody>
      </p:sp>
      <p:sp>
        <p:nvSpPr>
          <p:cNvPr id="11311" name="TextBox 8"/>
          <p:cNvSpPr txBox="1">
            <a:spLocks noChangeArrowheads="1"/>
          </p:cNvSpPr>
          <p:nvPr/>
        </p:nvSpPr>
        <p:spPr bwMode="auto">
          <a:xfrm>
            <a:off x="2658075" y="3486150"/>
            <a:ext cx="3647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 i="1" dirty="0"/>
              <a:t>Operational</a:t>
            </a:r>
            <a:r>
              <a:rPr lang="en-US" sz="2000" b="1" dirty="0"/>
              <a:t> </a:t>
            </a:r>
            <a:r>
              <a:rPr lang="en-US" sz="2000" dirty="0"/>
              <a:t>Brier Skill Scores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660439"/>
              </p:ext>
            </p:extLst>
          </p:nvPr>
        </p:nvGraphicFramePr>
        <p:xfrm>
          <a:off x="304800" y="3937000"/>
          <a:ext cx="8458200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09700"/>
                <a:gridCol w="1409700"/>
                <a:gridCol w="1409700"/>
                <a:gridCol w="1409700"/>
                <a:gridCol w="1409700"/>
                <a:gridCol w="1409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(ERC)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00−12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12−24 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24−36 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36−48 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−3%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oper_attrib_08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852" y="1450777"/>
            <a:ext cx="4797748" cy="391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28600" y="314325"/>
            <a:ext cx="600677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340FF"/>
                </a:solidFill>
              </a:rPr>
              <a:t>PERC-model </a:t>
            </a:r>
            <a:r>
              <a:rPr lang="en-US" sz="2800" dirty="0" smtClean="0">
                <a:solidFill>
                  <a:srgbClr val="0340FF"/>
                </a:solidFill>
              </a:rPr>
              <a:t>verification</a:t>
            </a:r>
            <a:r>
              <a:rPr lang="en-US" sz="2800" dirty="0">
                <a:solidFill>
                  <a:srgbClr val="0340FF"/>
                </a:solidFill>
              </a:rPr>
              <a:t>: </a:t>
            </a:r>
            <a:r>
              <a:rPr lang="en-US" sz="2800" b="1" dirty="0">
                <a:solidFill>
                  <a:srgbClr val="0340FF"/>
                </a:solidFill>
              </a:rPr>
              <a:t>Reliability</a:t>
            </a:r>
            <a:r>
              <a:rPr lang="en-US" sz="2800" dirty="0">
                <a:solidFill>
                  <a:srgbClr val="0340FF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6791" y="5257800"/>
            <a:ext cx="589061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~800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4923841" y="3965377"/>
            <a:ext cx="48921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~60 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8080052" y="2788623"/>
            <a:ext cx="48921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~15 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7013252" y="3355777"/>
            <a:ext cx="48921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~15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5990641" y="3508177"/>
            <a:ext cx="489211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~15 </a:t>
            </a:r>
            <a:endParaRPr lang="en-US" sz="1400" dirty="0"/>
          </a:p>
        </p:txBody>
      </p:sp>
      <p:pic>
        <p:nvPicPr>
          <p:cNvPr id="4" name="Picture 3" descr="fig_0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/>
          <a:stretch/>
        </p:blipFill>
        <p:spPr>
          <a:xfrm>
            <a:off x="174269" y="1374577"/>
            <a:ext cx="3864331" cy="40232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12192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“</a:t>
            </a:r>
            <a:r>
              <a:rPr lang="en-US" sz="1400" b="1" i="1" dirty="0" smtClean="0"/>
              <a:t>Perfect” </a:t>
            </a:r>
            <a:r>
              <a:rPr lang="en-US" sz="1400" b="1" i="1" dirty="0" err="1" smtClean="0"/>
              <a:t>int</a:t>
            </a:r>
            <a:r>
              <a:rPr lang="en-US" sz="1400" b="1" i="1" dirty="0" smtClean="0"/>
              <a:t>/</a:t>
            </a:r>
            <a:r>
              <a:rPr lang="en-US" sz="1400" b="1" i="1" dirty="0" err="1"/>
              <a:t>t</a:t>
            </a:r>
            <a:r>
              <a:rPr lang="en-US" sz="1400" b="1" i="1" dirty="0" err="1" smtClean="0"/>
              <a:t>rk</a:t>
            </a:r>
            <a:r>
              <a:rPr lang="en-US" sz="1400" b="1" i="1" dirty="0" smtClean="0"/>
              <a:t>/</a:t>
            </a:r>
            <a:r>
              <a:rPr lang="en-US" sz="1400" b="1" i="1" dirty="0" err="1" smtClean="0"/>
              <a:t>env</a:t>
            </a:r>
            <a:endParaRPr lang="en-US" sz="1400" b="1" i="1" dirty="0" smtClean="0"/>
          </a:p>
          <a:p>
            <a:r>
              <a:rPr lang="en-US" sz="1400" dirty="0" smtClean="0"/>
              <a:t>(1997</a:t>
            </a:r>
            <a:r>
              <a:rPr lang="en-US" sz="1400" dirty="0"/>
              <a:t>−2006 </a:t>
            </a:r>
            <a:r>
              <a:rPr lang="en-US" sz="1400" dirty="0" smtClean="0"/>
              <a:t>cross</a:t>
            </a:r>
            <a:r>
              <a:rPr lang="en-US" sz="1400" dirty="0"/>
              <a:t>-</a:t>
            </a:r>
            <a:r>
              <a:rPr lang="en-US" sz="1400" dirty="0" smtClean="0"/>
              <a:t>validated</a:t>
            </a:r>
            <a:r>
              <a:rPr lang="en-US" sz="1400" b="1" dirty="0"/>
              <a:t>)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 bwMode="auto">
          <a:xfrm>
            <a:off x="1371600" y="2057400"/>
            <a:ext cx="609600" cy="228600"/>
          </a:xfrm>
          <a:prstGeom prst="ellipse">
            <a:avLst/>
          </a:prstGeom>
          <a:solidFill>
            <a:srgbClr val="FF0606">
              <a:alpha val="45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1676400" y="2286001"/>
            <a:ext cx="1676400" cy="533399"/>
          </a:xfrm>
          <a:prstGeom prst="curvedConnector3">
            <a:avLst>
              <a:gd name="adj1" fmla="val 50000"/>
            </a:avLst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34000" y="1368623"/>
            <a:ext cx="31242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2008−2010 </a:t>
            </a:r>
            <a:r>
              <a:rPr lang="en-US" sz="1400" b="1" i="1" dirty="0" smtClean="0">
                <a:solidFill>
                  <a:srgbClr val="000000"/>
                </a:solidFill>
              </a:rPr>
              <a:t>Operational verification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1"/>
          <p:cNvSpPr txBox="1">
            <a:spLocks noChangeArrowheads="1"/>
          </p:cNvSpPr>
          <p:nvPr/>
        </p:nvSpPr>
        <p:spPr bwMode="auto">
          <a:xfrm>
            <a:off x="76200" y="1524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340FF"/>
                </a:solidFill>
              </a:rPr>
              <a:t>Ongoing Year-2 Goal</a:t>
            </a:r>
            <a:r>
              <a:rPr lang="en-US" sz="2800" dirty="0" smtClean="0">
                <a:solidFill>
                  <a:srgbClr val="0340FF"/>
                </a:solidFill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794706"/>
            <a:ext cx="7315200" cy="1357295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An ERC is forecast to occur or is </a:t>
            </a:r>
            <a:r>
              <a:rPr lang="en-US" sz="1800" dirty="0" smtClean="0"/>
              <a:t>underway. </a:t>
            </a:r>
            <a:r>
              <a:rPr lang="en-US" sz="1800" b="1" dirty="0" smtClean="0"/>
              <a:t>The forecast questions: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How long will it last?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How much weakening will occur? Over what period of time?</a:t>
            </a:r>
          </a:p>
          <a:p>
            <a:pPr lvl="1">
              <a:lnSpc>
                <a:spcPct val="120000"/>
              </a:lnSpc>
            </a:pPr>
            <a:r>
              <a:rPr lang="en-US" sz="1800" b="1" dirty="0" smtClean="0">
                <a:solidFill>
                  <a:srgbClr val="FF0000"/>
                </a:solidFill>
              </a:rPr>
              <a:t>How much re-strengthening? When will it re-strengthen?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84582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Construct a climatology of intensity and structure changes associated with eyewall replacement cycles (ERC)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3344477"/>
            <a:ext cx="8915400" cy="2751523"/>
            <a:chOff x="152400" y="1905000"/>
            <a:chExt cx="8915400" cy="2751523"/>
          </a:xfrm>
        </p:grpSpPr>
        <p:sp>
          <p:nvSpPr>
            <p:cNvPr id="13314" name="TextBox 6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8915400" cy="27515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10000"/>
                </a:lnSpc>
              </a:pPr>
              <a:r>
                <a:rPr lang="en-US" sz="1800" dirty="0"/>
                <a:t>S</a:t>
              </a:r>
              <a:r>
                <a:rPr lang="en-US" sz="1800" dirty="0" smtClean="0"/>
                <a:t>ubjective expectation during ERC:</a:t>
              </a:r>
            </a:p>
            <a:p>
              <a:pPr lvl="1">
                <a:lnSpc>
                  <a:spcPct val="110000"/>
                </a:lnSpc>
              </a:pPr>
              <a:r>
                <a:rPr lang="en-US" sz="1800" dirty="0" smtClean="0"/>
                <a:t>Intensification </a:t>
              </a:r>
              <a:r>
                <a:rPr lang="en-US" sz="1800" dirty="0"/>
                <a:t>rate </a:t>
              </a:r>
              <a:r>
                <a:rPr lang="en-US" sz="1800" dirty="0" smtClean="0"/>
                <a:t>decreases </a:t>
              </a:r>
              <a:r>
                <a:rPr lang="en-US" sz="1800" dirty="0"/>
                <a:t>or </a:t>
              </a:r>
              <a:r>
                <a:rPr lang="en-US" sz="1800" b="1" dirty="0"/>
                <a:t>weakening</a:t>
              </a:r>
              <a:r>
                <a:rPr lang="en-US" sz="1800" dirty="0"/>
                <a:t> </a:t>
              </a:r>
              <a:r>
                <a:rPr lang="en-US" sz="1800" dirty="0" smtClean="0"/>
                <a:t>occurs</a:t>
              </a:r>
            </a:p>
            <a:p>
              <a:pPr lvl="1">
                <a:lnSpc>
                  <a:spcPct val="110000"/>
                </a:lnSpc>
              </a:pPr>
              <a:r>
                <a:rPr lang="en-US" sz="1800" b="1" dirty="0" smtClean="0"/>
                <a:t>Re-intensification</a:t>
              </a:r>
            </a:p>
            <a:p>
              <a:pPr lvl="1"/>
              <a:endParaRPr lang="en-US" sz="1800" dirty="0" smtClean="0"/>
            </a:p>
            <a:p>
              <a:pPr lvl="1"/>
              <a:r>
                <a:rPr lang="en-US" sz="1800" dirty="0"/>
                <a:t>W</a:t>
              </a:r>
              <a:r>
                <a:rPr lang="en-US" sz="1800" dirty="0" smtClean="0"/>
                <a:t>ind </a:t>
              </a:r>
              <a:r>
                <a:rPr lang="en-US" sz="1800" dirty="0"/>
                <a:t>field </a:t>
              </a:r>
              <a:r>
                <a:rPr lang="en-US" sz="1800" b="1" dirty="0" smtClean="0"/>
                <a:t>expands</a:t>
              </a:r>
              <a:r>
                <a:rPr lang="en-US" sz="1800" dirty="0" smtClean="0"/>
                <a:t> significantly outwards</a:t>
              </a:r>
              <a:endParaRPr lang="en-US" sz="1800" dirty="0"/>
            </a:p>
            <a:p>
              <a:endParaRPr lang="en-US" sz="1800" dirty="0"/>
            </a:p>
            <a:p>
              <a:r>
                <a:rPr lang="en-US" sz="1800" dirty="0" smtClean="0"/>
                <a:t>We want to better quantify </a:t>
              </a:r>
              <a:r>
                <a:rPr lang="en-US" sz="1800" dirty="0"/>
                <a:t>these </a:t>
              </a:r>
              <a:r>
                <a:rPr lang="en-US" sz="1800" dirty="0" smtClean="0"/>
                <a:t>effects and ultimately build forecast tools from them. </a:t>
              </a:r>
              <a:r>
                <a:rPr lang="en-US" sz="1800" dirty="0"/>
                <a:t>Best track intensity data are too smoothed </a:t>
              </a:r>
              <a:r>
                <a:rPr lang="en-US" sz="1800" smtClean="0"/>
                <a:t>in time to </a:t>
              </a:r>
              <a:r>
                <a:rPr lang="en-US" sz="1800" dirty="0"/>
                <a:t>capture the transient effects, so </a:t>
              </a:r>
              <a:r>
                <a:rPr lang="en-US" sz="1800" dirty="0" smtClean="0"/>
                <a:t>a large archive of flight</a:t>
              </a:r>
              <a:r>
                <a:rPr lang="en-US" sz="1800" dirty="0"/>
                <a:t>-level data </a:t>
              </a:r>
              <a:r>
                <a:rPr lang="en-US" sz="1800" dirty="0" smtClean="0"/>
                <a:t>was constructed.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638186" y="2362200"/>
              <a:ext cx="1891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transient effect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67400" y="2126159"/>
              <a:ext cx="37311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}</a:t>
              </a:r>
              <a:endParaRPr lang="en-US" sz="4400" dirty="0"/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>
              <a:off x="6172200" y="25908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953000" y="3276600"/>
              <a:ext cx="5334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5562600" y="3028890"/>
              <a:ext cx="21346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/>
                <a:t>permanent effect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1327787" y="1841934"/>
            <a:ext cx="5632787" cy="3339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733991" y="844105"/>
            <a:ext cx="7810027" cy="5450940"/>
          </a:xfrm>
          <a:custGeom>
            <a:avLst/>
            <a:gdLst>
              <a:gd name="connsiteX0" fmla="*/ 0 w 7810027"/>
              <a:gd name="connsiteY0" fmla="*/ 0 h 5450940"/>
              <a:gd name="connsiteX1" fmla="*/ 24741 w 7810027"/>
              <a:gd name="connsiteY1" fmla="*/ 5450940 h 5450940"/>
              <a:gd name="connsiteX2" fmla="*/ 7810027 w 7810027"/>
              <a:gd name="connsiteY2" fmla="*/ 5426201 h 5450940"/>
              <a:gd name="connsiteX3" fmla="*/ 7810027 w 7810027"/>
              <a:gd name="connsiteY3" fmla="*/ 5426201 h 5450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10027" h="5450940">
                <a:moveTo>
                  <a:pt x="0" y="0"/>
                </a:moveTo>
                <a:lnTo>
                  <a:pt x="24741" y="5450940"/>
                </a:lnTo>
                <a:lnTo>
                  <a:pt x="7810027" y="5426201"/>
                </a:lnTo>
                <a:lnTo>
                  <a:pt x="7810027" y="5426201"/>
                </a:lnTo>
              </a:path>
            </a:pathLst>
          </a:custGeom>
          <a:ln w="571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5758" y="6336268"/>
            <a:ext cx="6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21301" y="3309792"/>
            <a:ext cx="99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3076178" y="2633598"/>
            <a:ext cx="3884396" cy="1517357"/>
          </a:xfrm>
          <a:custGeom>
            <a:avLst/>
            <a:gdLst>
              <a:gd name="connsiteX0" fmla="*/ 0 w 3884396"/>
              <a:gd name="connsiteY0" fmla="*/ 1517357 h 1517357"/>
              <a:gd name="connsiteX1" fmla="*/ 1220574 w 3884396"/>
              <a:gd name="connsiteY1" fmla="*/ 1063799 h 1517357"/>
              <a:gd name="connsiteX2" fmla="*/ 2333936 w 3884396"/>
              <a:gd name="connsiteY2" fmla="*/ 1443138 h 1517357"/>
              <a:gd name="connsiteX3" fmla="*/ 2960718 w 3884396"/>
              <a:gd name="connsiteY3" fmla="*/ 667967 h 1517357"/>
              <a:gd name="connsiteX4" fmla="*/ 3884396 w 3884396"/>
              <a:gd name="connsiteY4" fmla="*/ 0 h 151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4396" h="1517357">
                <a:moveTo>
                  <a:pt x="0" y="1517357"/>
                </a:moveTo>
                <a:cubicBezTo>
                  <a:pt x="415792" y="1296763"/>
                  <a:pt x="831585" y="1076169"/>
                  <a:pt x="1220574" y="1063799"/>
                </a:cubicBezTo>
                <a:cubicBezTo>
                  <a:pt x="1609563" y="1051429"/>
                  <a:pt x="2043912" y="1509110"/>
                  <a:pt x="2333936" y="1443138"/>
                </a:cubicBezTo>
                <a:cubicBezTo>
                  <a:pt x="2623960" y="1377166"/>
                  <a:pt x="2702308" y="908490"/>
                  <a:pt x="2960718" y="667967"/>
                </a:cubicBezTo>
                <a:cubicBezTo>
                  <a:pt x="3219128" y="427444"/>
                  <a:pt x="3884396" y="0"/>
                  <a:pt x="3884396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893167" y="4150161"/>
            <a:ext cx="3628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372571" y="2941983"/>
            <a:ext cx="3628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5188249" y="4112563"/>
            <a:ext cx="3628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104798" y="3728886"/>
            <a:ext cx="36284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586360" y="3479706"/>
            <a:ext cx="1022310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28" idx="1"/>
          </p:cNvCxnSpPr>
          <p:nvPr/>
        </p:nvCxnSpPr>
        <p:spPr>
          <a:xfrm rot="10800000">
            <a:off x="5105400" y="3352801"/>
            <a:ext cx="1447800" cy="230089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53200" y="3429000"/>
            <a:ext cx="2438400" cy="307777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intensity forecast adjustment</a:t>
            </a:r>
            <a:endParaRPr lang="en-US" sz="1400" dirty="0"/>
          </a:p>
        </p:txBody>
      </p:sp>
      <p:cxnSp>
        <p:nvCxnSpPr>
          <p:cNvPr id="35" name="Curved Connector 34"/>
          <p:cNvCxnSpPr/>
          <p:nvPr/>
        </p:nvCxnSpPr>
        <p:spPr>
          <a:xfrm rot="16200000" flipH="1">
            <a:off x="5114018" y="1686055"/>
            <a:ext cx="1021593" cy="508696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57600" y="1121829"/>
            <a:ext cx="3420920" cy="307777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expected intensity evolution without ERC</a:t>
            </a:r>
            <a:endParaRPr lang="en-US" sz="1400" dirty="0"/>
          </a:p>
        </p:txBody>
      </p:sp>
      <p:cxnSp>
        <p:nvCxnSpPr>
          <p:cNvPr id="27" name="Curved Connector 26"/>
          <p:cNvCxnSpPr>
            <a:endCxn id="42" idx="0"/>
          </p:cNvCxnSpPr>
          <p:nvPr/>
        </p:nvCxnSpPr>
        <p:spPr>
          <a:xfrm rot="5400000">
            <a:off x="3577131" y="4160736"/>
            <a:ext cx="1438691" cy="77579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06955" y="5267980"/>
            <a:ext cx="3003245" cy="52322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well-defined secondary convective</a:t>
            </a:r>
          </a:p>
          <a:p>
            <a:r>
              <a:rPr lang="en-US" sz="1400" dirty="0" smtClean="0"/>
              <a:t>ring appears in microwave imagery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599042" y="4171343"/>
            <a:ext cx="28715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I</a:t>
            </a:r>
            <a:endParaRPr lang="en-US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32458" y="4175808"/>
            <a:ext cx="49214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III</a:t>
            </a:r>
            <a:endParaRPr lang="en-US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4171343"/>
            <a:ext cx="38965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"/>
                <a:cs typeface="Times"/>
              </a:rPr>
              <a:t>II</a:t>
            </a:r>
            <a:endParaRPr lang="en-US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354" y="133290"/>
            <a:ext cx="5659046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3 Phases of an Eyewall Replacement Cycle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1219200" y="2590800"/>
            <a:ext cx="2209800" cy="52322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Coherent secondary wind maximum appears</a:t>
            </a:r>
            <a:endParaRPr lang="en-US" sz="1400" dirty="0"/>
          </a:p>
        </p:txBody>
      </p:sp>
      <p:cxnSp>
        <p:nvCxnSpPr>
          <p:cNvPr id="33" name="Curved Connector 32"/>
          <p:cNvCxnSpPr>
            <a:stCxn id="32" idx="2"/>
          </p:cNvCxnSpPr>
          <p:nvPr/>
        </p:nvCxnSpPr>
        <p:spPr>
          <a:xfrm rot="16200000" flipH="1">
            <a:off x="2261598" y="3176521"/>
            <a:ext cx="829641" cy="70463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58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2004:Templates:Presentations:Designs:Frame</Template>
  <TotalTime>10387</TotalTime>
  <Words>862</Words>
  <Application>Microsoft Macintosh PowerPoint</Application>
  <PresentationFormat>On-screen Show (4:3)</PresentationFormat>
  <Paragraphs>178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Jim Kossin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Kossin</dc:creator>
  <cp:lastModifiedBy>Jim Kossin</cp:lastModifiedBy>
  <cp:revision>671</cp:revision>
  <dcterms:created xsi:type="dcterms:W3CDTF">2010-03-04T12:14:17Z</dcterms:created>
  <dcterms:modified xsi:type="dcterms:W3CDTF">2011-03-02T13:01:18Z</dcterms:modified>
</cp:coreProperties>
</file>