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87" r:id="rId4"/>
    <p:sldId id="288" r:id="rId5"/>
    <p:sldId id="291" r:id="rId6"/>
    <p:sldId id="319" r:id="rId7"/>
    <p:sldId id="324" r:id="rId8"/>
    <p:sldId id="323" r:id="rId9"/>
    <p:sldId id="336" r:id="rId10"/>
    <p:sldId id="325" r:id="rId11"/>
    <p:sldId id="337" r:id="rId12"/>
    <p:sldId id="339" r:id="rId13"/>
    <p:sldId id="327" r:id="rId14"/>
    <p:sldId id="321" r:id="rId15"/>
    <p:sldId id="320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2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374" y="-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EAAEF6B-6D17-457E-BF89-6A95E5E05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53239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4CB862-326D-4119-9E4B-08C401474916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EF6B-6D17-457E-BF89-6A95E5E0506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EF6B-6D17-457E-BF89-6A95E5E0506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EF6B-6D17-457E-BF89-6A95E5E0506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EF6B-6D17-457E-BF89-6A95E5E0506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EF6B-6D17-457E-BF89-6A95E5E0506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EF6B-6D17-457E-BF89-6A95E5E0506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983E8-2062-45AB-B671-85BCF8F28D46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E63E1-4799-4157-AFED-16B353F14592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9FBC6-A162-4622-99AA-03E0EB096F9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FD21D6-8B9D-4A53-BB0C-F253174FADB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EF6B-6D17-457E-BF89-6A95E5E050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EF6B-6D17-457E-BF89-6A95E5E0506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EF6B-6D17-457E-BF89-6A95E5E0506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AAEF6B-6D17-457E-BF89-6A95E5E050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4A05D-E42F-461E-9595-586760F91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FF665-47C7-430B-926F-D285A9753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37C30-C09C-49DA-9284-F4F9D8646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33C5B-C9C7-4B66-B8A0-929FCFE7A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D699B-1568-4135-A2B0-6E8801B6E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65265-25FA-4A02-B232-5B7F9DC027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80144-77D2-4A00-8F3A-40CBD94DB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EEDAC-04AA-44B1-AF41-FA54B90DE6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C1E27-CF5A-487F-97D1-C36CC1845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C7D20-C305-46DE-A0D3-736E69A5C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7CA99-2A42-47C8-B144-FE727D11A7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EBFAE-1B7A-4095-9D54-04E9C9EA8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8EBFAB9-B9C3-4598-9735-8D4353D63E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85800"/>
            <a:ext cx="8229600" cy="1470025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Advanced Applications of the Monte Carlo Wind Probability Model: </a:t>
            </a:r>
            <a:br>
              <a:rPr lang="en-US" sz="3200" b="1" dirty="0" smtClean="0"/>
            </a:br>
            <a:r>
              <a:rPr lang="en-US" sz="2400" b="1" dirty="0" smtClean="0"/>
              <a:t>A Year 2 Joint Hurricane </a:t>
            </a:r>
            <a:r>
              <a:rPr lang="en-US" sz="2400" b="1" dirty="0" err="1" smtClean="0"/>
              <a:t>Testbed</a:t>
            </a:r>
            <a:r>
              <a:rPr lang="en-US" sz="2400" b="1" dirty="0" smtClean="0"/>
              <a:t> Project Update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4000" dirty="0" smtClean="0"/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1752600"/>
            <a:ext cx="7620000" cy="2971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r>
              <a:rPr lang="en-US" sz="1800" dirty="0" smtClean="0"/>
              <a:t>Mark DeMaria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, Robert DeMaria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, Andrea Schumacher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, </a:t>
            </a:r>
          </a:p>
          <a:p>
            <a:r>
              <a:rPr lang="en-US" sz="1800" dirty="0" smtClean="0"/>
              <a:t>Daniel Brown</a:t>
            </a:r>
            <a:r>
              <a:rPr lang="en-US" sz="1800" baseline="30000" dirty="0"/>
              <a:t>3</a:t>
            </a:r>
            <a:r>
              <a:rPr lang="en-US" sz="1800" dirty="0" smtClean="0"/>
              <a:t>, Michael Brennan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, Richard Knabb</a:t>
            </a:r>
            <a:r>
              <a:rPr lang="en-US" sz="1800" baseline="30000" dirty="0" smtClean="0"/>
              <a:t>4</a:t>
            </a:r>
            <a:r>
              <a:rPr lang="en-US" sz="1800" dirty="0" smtClean="0"/>
              <a:t>, Pablo Santos</a:t>
            </a:r>
            <a:r>
              <a:rPr lang="en-US" sz="1800" baseline="30000" dirty="0"/>
              <a:t>5</a:t>
            </a:r>
            <a:r>
              <a:rPr lang="en-US" sz="1800" dirty="0" smtClean="0"/>
              <a:t>, </a:t>
            </a:r>
          </a:p>
          <a:p>
            <a:r>
              <a:rPr lang="en-US" sz="1800" dirty="0" smtClean="0"/>
              <a:t>David Sharp</a:t>
            </a:r>
            <a:r>
              <a:rPr lang="en-US" sz="1800" baseline="30000" dirty="0"/>
              <a:t>6</a:t>
            </a:r>
            <a:r>
              <a:rPr lang="en-US" sz="1800" dirty="0" smtClean="0"/>
              <a:t>, John Knaff</a:t>
            </a:r>
            <a:r>
              <a:rPr lang="en-US" sz="1800" baseline="30000" dirty="0"/>
              <a:t>1</a:t>
            </a:r>
            <a:r>
              <a:rPr lang="en-US" sz="1800" dirty="0" smtClean="0"/>
              <a:t> and Stan Kidder</a:t>
            </a:r>
            <a:r>
              <a:rPr lang="en-US" sz="1800" baseline="30000" dirty="0"/>
              <a:t>2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r>
              <a:rPr lang="en-US" sz="1800" baseline="30000" dirty="0" smtClean="0"/>
              <a:t>1</a:t>
            </a:r>
            <a:r>
              <a:rPr lang="en-US" sz="1800" dirty="0" smtClean="0"/>
              <a:t>NOAA/NESDIS, Fort Collins, CO</a:t>
            </a:r>
          </a:p>
          <a:p>
            <a:r>
              <a:rPr lang="en-US" sz="1800" baseline="30000" dirty="0" smtClean="0"/>
              <a:t>2</a:t>
            </a:r>
            <a:r>
              <a:rPr lang="en-US" sz="1800" dirty="0" smtClean="0"/>
              <a:t>CIRA, Colorado State University, Fort Collins, CO</a:t>
            </a:r>
          </a:p>
          <a:p>
            <a:r>
              <a:rPr lang="en-US" sz="1800" baseline="30000" dirty="0" smtClean="0"/>
              <a:t>3</a:t>
            </a:r>
            <a:r>
              <a:rPr lang="en-US" sz="1800" dirty="0" smtClean="0"/>
              <a:t>NCEP National Hurricane Center, Miami, FL</a:t>
            </a:r>
          </a:p>
          <a:p>
            <a:r>
              <a:rPr lang="en-US" sz="1800" baseline="30000" dirty="0" smtClean="0"/>
              <a:t>4</a:t>
            </a:r>
            <a:r>
              <a:rPr lang="en-US" sz="1800" dirty="0" smtClean="0"/>
              <a:t>The Weather Channel, Atlanta, GA</a:t>
            </a:r>
          </a:p>
          <a:p>
            <a:r>
              <a:rPr lang="en-US" sz="1800" baseline="30000" dirty="0" smtClean="0"/>
              <a:t>5</a:t>
            </a:r>
            <a:r>
              <a:rPr lang="en-US" sz="1800" dirty="0" smtClean="0"/>
              <a:t>NOAA/National Weather Service, Miami, FL</a:t>
            </a:r>
          </a:p>
          <a:p>
            <a:r>
              <a:rPr lang="en-US" sz="1800" baseline="30000" dirty="0" smtClean="0"/>
              <a:t>6</a:t>
            </a:r>
            <a:r>
              <a:rPr lang="en-US" sz="1800" dirty="0" smtClean="0"/>
              <a:t>NOAA/National Weather Service, Melbourne, FL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Interdepartmental Hurricane Conference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 smtClean="0"/>
              <a:t>March 2011</a:t>
            </a:r>
          </a:p>
        </p:txBody>
      </p:sp>
      <p:pic>
        <p:nvPicPr>
          <p:cNvPr id="8196" name="Picture 4" descr="noaalogo_pla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4400"/>
            <a:ext cx="132430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 descr="WILMA_EY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5600700"/>
            <a:ext cx="16764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IRA-CSU logo no satellite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6071572"/>
            <a:ext cx="1524000" cy="786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M3. Improve spatial interpolation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754563"/>
          </a:xfrm>
        </p:spPr>
        <p:txBody>
          <a:bodyPr/>
          <a:lstStyle/>
          <a:p>
            <a:r>
              <a:rPr lang="en-US" dirty="0" smtClean="0"/>
              <a:t>Graphical Products</a:t>
            </a:r>
          </a:p>
          <a:p>
            <a:pPr lvl="1"/>
            <a:r>
              <a:rPr lang="en-US" dirty="0" smtClean="0"/>
              <a:t>Probabilities generated on 0.5 </a:t>
            </a:r>
            <a:r>
              <a:rPr lang="en-US" dirty="0" err="1" smtClean="0"/>
              <a:t>deg</a:t>
            </a:r>
            <a:r>
              <a:rPr lang="en-US" dirty="0" smtClean="0"/>
              <a:t> </a:t>
            </a:r>
            <a:r>
              <a:rPr lang="en-US" dirty="0" err="1" smtClean="0"/>
              <a:t>lat</a:t>
            </a:r>
            <a:r>
              <a:rPr lang="en-US" dirty="0" smtClean="0"/>
              <a:t>/</a:t>
            </a:r>
            <a:r>
              <a:rPr lang="en-US" dirty="0" err="1" smtClean="0"/>
              <a:t>lon</a:t>
            </a:r>
            <a:r>
              <a:rPr lang="en-US" dirty="0" smtClean="0"/>
              <a:t> grid </a:t>
            </a:r>
          </a:p>
          <a:p>
            <a:pPr lvl="1"/>
            <a:r>
              <a:rPr lang="en-US" dirty="0" smtClean="0"/>
              <a:t>Interpolated to 5 km grid for NDFD</a:t>
            </a:r>
          </a:p>
          <a:p>
            <a:r>
              <a:rPr lang="en-US" dirty="0" smtClean="0"/>
              <a:t>Text Product</a:t>
            </a:r>
          </a:p>
          <a:p>
            <a:pPr lvl="1"/>
            <a:r>
              <a:rPr lang="en-US" dirty="0" smtClean="0"/>
              <a:t>Probabilities calculated at specified coastal points</a:t>
            </a:r>
          </a:p>
          <a:p>
            <a:r>
              <a:rPr lang="en-US" dirty="0" smtClean="0"/>
              <a:t>NDFD and text values sometimes disagree</a:t>
            </a:r>
          </a:p>
          <a:p>
            <a:r>
              <a:rPr lang="en-US" dirty="0" smtClean="0"/>
              <a:t>Test higher resolution gridded product </a:t>
            </a:r>
          </a:p>
          <a:p>
            <a:r>
              <a:rPr lang="en-US" dirty="0" smtClean="0"/>
              <a:t>Hurricane Charley (2004) and Ike (2008) test cases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z="3600" b="1" dirty="0" smtClean="0"/>
              <a:t>M3. Improve spatial interpolation:</a:t>
            </a:r>
            <a:br>
              <a:rPr lang="en-US" sz="3600" b="1" dirty="0" smtClean="0"/>
            </a:br>
            <a:r>
              <a:rPr lang="en-US" sz="3600" b="1" dirty="0" smtClean="0"/>
              <a:t>Convergence Tests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72" y="2057400"/>
            <a:ext cx="3779530" cy="2825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6730" y="1371600"/>
            <a:ext cx="4766807" cy="51617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5410200"/>
            <a:ext cx="30187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of direct and </a:t>
            </a:r>
          </a:p>
          <a:p>
            <a:r>
              <a:rPr lang="en-US" dirty="0"/>
              <a:t>i</a:t>
            </a:r>
            <a:r>
              <a:rPr lang="en-US" dirty="0" smtClean="0"/>
              <a:t>nterpolated probabilities at </a:t>
            </a:r>
          </a:p>
          <a:p>
            <a:r>
              <a:rPr lang="en-US" dirty="0"/>
              <a:t>c</a:t>
            </a:r>
            <a:r>
              <a:rPr lang="en-US" dirty="0" smtClean="0"/>
              <a:t>oastal points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59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cgpce_al032004_081300_064_c_000_12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454588" cy="6858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605206" y="4494202"/>
            <a:ext cx="97695" cy="977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654053" y="4494202"/>
            <a:ext cx="97695" cy="977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8000" y="1595767"/>
            <a:ext cx="2260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Max Error = 20.1% @ Marquesas Key, FL</a:t>
            </a:r>
          </a:p>
          <a:p>
            <a:endParaRPr lang="en-US" dirty="0" smtClean="0"/>
          </a:p>
          <a:p>
            <a:r>
              <a:rPr lang="en-US" dirty="0" smtClean="0"/>
              <a:t>Min Error = -24.1% @ N Marquesas Key, FL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632419" y="1878434"/>
            <a:ext cx="97695" cy="977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632419" y="2822446"/>
            <a:ext cx="97695" cy="977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46396" y="110536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0.5 </a:t>
            </a:r>
            <a:r>
              <a:rPr lang="en-US" dirty="0" err="1" smtClean="0"/>
              <a:t>deg</a:t>
            </a:r>
            <a:r>
              <a:rPr lang="en-US" dirty="0" smtClean="0"/>
              <a:t> grid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27065" y="4171036"/>
            <a:ext cx="25912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Reduced to ~10%</a:t>
            </a:r>
          </a:p>
          <a:p>
            <a:r>
              <a:rPr lang="en-US" dirty="0"/>
              <a:t>w</a:t>
            </a:r>
            <a:r>
              <a:rPr lang="en-US" dirty="0" smtClean="0"/>
              <a:t>ith 0.25 </a:t>
            </a:r>
            <a:r>
              <a:rPr lang="en-US" dirty="0" err="1" smtClean="0"/>
              <a:t>deg</a:t>
            </a:r>
            <a:r>
              <a:rPr lang="en-US" dirty="0" smtClean="0"/>
              <a:t> grid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i="1" dirty="0" smtClean="0"/>
              <a:t>Recommend running</a:t>
            </a:r>
          </a:p>
          <a:p>
            <a:r>
              <a:rPr lang="en-US" i="1" dirty="0"/>
              <a:t>a</a:t>
            </a:r>
            <a:r>
              <a:rPr lang="en-US" i="1" dirty="0" smtClean="0"/>
              <a:t>t 0.25 </a:t>
            </a:r>
            <a:r>
              <a:rPr lang="en-US" i="1" dirty="0" err="1" smtClean="0"/>
              <a:t>deg</a:t>
            </a:r>
            <a:r>
              <a:rPr lang="en-US" i="1" dirty="0" smtClean="0"/>
              <a:t> grid in 2011</a:t>
            </a:r>
            <a:endParaRPr lang="en-US" i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6632419" y="3810000"/>
            <a:ext cx="22067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M4. Evaluation of Wind Radii Model</a:t>
            </a:r>
            <a:endParaRPr lang="en-US" sz="3600" b="1" dirty="0"/>
          </a:p>
        </p:txBody>
      </p:sp>
      <p:pic>
        <p:nvPicPr>
          <p:cNvPr id="2050" name="Chart 1"/>
          <p:cNvPicPr>
            <a:picLocks noChangeArrowheads="1"/>
          </p:cNvPicPr>
          <p:nvPr/>
        </p:nvPicPr>
        <p:blipFill>
          <a:blip r:embed="rId3" cstate="print"/>
          <a:srcRect b="-85"/>
          <a:stretch>
            <a:fillRect/>
          </a:stretch>
        </p:blipFill>
        <p:spPr bwMode="auto">
          <a:xfrm>
            <a:off x="1828800" y="1447800"/>
            <a:ext cx="5410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0901" y="5160135"/>
            <a:ext cx="927850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MC model (t=72 hr) and observed distributions of 34 </a:t>
            </a:r>
            <a:r>
              <a:rPr lang="en-US" sz="2400" dirty="0" err="1" smtClean="0"/>
              <a:t>kt</a:t>
            </a:r>
            <a:r>
              <a:rPr lang="en-US" sz="2400" dirty="0" smtClean="0"/>
              <a:t> wind radii</a:t>
            </a:r>
          </a:p>
          <a:p>
            <a:endParaRPr lang="en-US" sz="2400" dirty="0" smtClean="0"/>
          </a:p>
          <a:p>
            <a:r>
              <a:rPr lang="en-US" sz="2400" i="1" dirty="0" smtClean="0"/>
              <a:t>Conclusion: MC radii adequate</a:t>
            </a:r>
          </a:p>
          <a:p>
            <a:r>
              <a:rPr lang="en-US" sz="2400" i="1" dirty="0"/>
              <a:t> </a:t>
            </a:r>
            <a:r>
              <a:rPr lang="en-US" sz="2400" i="1" dirty="0" smtClean="0"/>
              <a:t>                   Few alternatives given limited input (track, max wind)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A1. WFO Local Products</a:t>
            </a:r>
            <a:endParaRPr lang="en-US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447800"/>
            <a:ext cx="3276600" cy="270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4784501"/>
            <a:ext cx="8257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Extensive verification (2003-2010) completed for P. Santos </a:t>
            </a:r>
          </a:p>
          <a:p>
            <a:r>
              <a:rPr lang="en-US" sz="2400" i="1" dirty="0" smtClean="0"/>
              <a:t>and D. Sharp to guide probability threshold selection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A2-A4. Landfall Applications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User interface written for product testing</a:t>
            </a:r>
          </a:p>
          <a:p>
            <a:pPr lvl="1"/>
            <a:r>
              <a:rPr lang="en-US" sz="2400" dirty="0" smtClean="0"/>
              <a:t>Hurricane Landfall Probability Applications (</a:t>
            </a:r>
            <a:r>
              <a:rPr lang="en-US" sz="2400" dirty="0" err="1" smtClean="0"/>
              <a:t>HuLPA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Java program as ATCF prototype</a:t>
            </a:r>
          </a:p>
          <a:p>
            <a:r>
              <a:rPr lang="en-US" sz="2800" dirty="0" smtClean="0"/>
              <a:t>Applications</a:t>
            </a:r>
          </a:p>
          <a:p>
            <a:pPr lvl="1"/>
            <a:r>
              <a:rPr lang="en-US" sz="2400" dirty="0" smtClean="0"/>
              <a:t>Landfall timing/intensity distributions</a:t>
            </a:r>
          </a:p>
          <a:p>
            <a:pPr lvl="1"/>
            <a:r>
              <a:rPr lang="en-US" sz="2400" dirty="0" smtClean="0"/>
              <a:t>Time of arrival/departure distributions of 34, 50 and 64 </a:t>
            </a:r>
            <a:r>
              <a:rPr lang="en-US" sz="2400" dirty="0" err="1" smtClean="0"/>
              <a:t>kt</a:t>
            </a:r>
            <a:r>
              <a:rPr lang="en-US" sz="2400" dirty="0" smtClean="0"/>
              <a:t> winds</a:t>
            </a:r>
          </a:p>
          <a:p>
            <a:pPr lvl="1"/>
            <a:r>
              <a:rPr lang="en-US" sz="2400" dirty="0" smtClean="0"/>
              <a:t>Integrated coastal probabilities</a:t>
            </a:r>
          </a:p>
          <a:p>
            <a:pPr lvl="1"/>
            <a:r>
              <a:rPr lang="en-US" sz="2400" dirty="0" smtClean="0"/>
              <a:t>Automated guidance for watches/warnings</a:t>
            </a:r>
          </a:p>
          <a:p>
            <a:pPr lvl="1"/>
            <a:r>
              <a:rPr lang="en-US" sz="2400" dirty="0" smtClean="0"/>
              <a:t>Plots of all 1000 realizations 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323"/>
          <a:stretch/>
        </p:blipFill>
        <p:spPr bwMode="auto">
          <a:xfrm>
            <a:off x="33917" y="1371600"/>
            <a:ext cx="9063934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381000"/>
            <a:ext cx="7532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HuLPA</a:t>
            </a:r>
            <a:r>
              <a:rPr lang="en-US" sz="2800" dirty="0" smtClean="0"/>
              <a:t>: Landfall Timing/Intensity Distributions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7794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31"/>
          <a:stretch/>
        </p:blipFill>
        <p:spPr bwMode="auto">
          <a:xfrm>
            <a:off x="25202" y="1388772"/>
            <a:ext cx="9154215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381000"/>
            <a:ext cx="7790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HuLPA</a:t>
            </a:r>
            <a:r>
              <a:rPr lang="en-US" sz="2800" dirty="0" smtClean="0"/>
              <a:t>: Arrival/Departure of 34, 50, 64 </a:t>
            </a:r>
            <a:r>
              <a:rPr lang="en-US" sz="2800" dirty="0" err="1" smtClean="0"/>
              <a:t>kt</a:t>
            </a:r>
            <a:r>
              <a:rPr lang="en-US" sz="2800" dirty="0" smtClean="0"/>
              <a:t> winds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063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02" r="38901"/>
          <a:stretch/>
        </p:blipFill>
        <p:spPr bwMode="auto">
          <a:xfrm>
            <a:off x="0" y="1575514"/>
            <a:ext cx="4432852" cy="491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50" r="39096"/>
          <a:stretch/>
        </p:blipFill>
        <p:spPr bwMode="auto">
          <a:xfrm>
            <a:off x="4694583" y="1575514"/>
            <a:ext cx="4420440" cy="4913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55814" y="381000"/>
            <a:ext cx="5754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HuLPA</a:t>
            </a:r>
            <a:r>
              <a:rPr lang="en-US" sz="2800" dirty="0" smtClean="0"/>
              <a:t>: Plotting 1000 Realizations 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38200" y="1206182"/>
            <a:ext cx="7276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Full Tracks                                                             Single Time (72 </a:t>
            </a:r>
            <a:r>
              <a:rPr lang="en-US" dirty="0" err="1" smtClean="0"/>
              <a:t>hr</a:t>
            </a:r>
            <a:r>
              <a:rPr lang="en-US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16426" y="6489037"/>
            <a:ext cx="3954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Hurricane Earl 06 UTC 01 Sept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197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200" r="9700" b="4396"/>
          <a:stretch/>
        </p:blipFill>
        <p:spPr bwMode="auto">
          <a:xfrm>
            <a:off x="228600" y="914400"/>
            <a:ext cx="8662115" cy="582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3000" y="150774"/>
            <a:ext cx="7483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HuLPA</a:t>
            </a:r>
            <a:r>
              <a:rPr lang="en-US" sz="2800" dirty="0" smtClean="0"/>
              <a:t>: Automated Watch/Warning Guidance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6227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Outline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Brief overview of the MC model</a:t>
            </a:r>
          </a:p>
          <a:p>
            <a:pPr eaLnBrk="1" hangingPunct="1"/>
            <a:r>
              <a:rPr lang="en-US" dirty="0" smtClean="0"/>
              <a:t>Model computational improvements</a:t>
            </a:r>
          </a:p>
          <a:p>
            <a:pPr eaLnBrk="1" hangingPunct="1"/>
            <a:r>
              <a:rPr lang="en-US" dirty="0" smtClean="0"/>
              <a:t>Hurricane Landfall Probability Applications </a:t>
            </a:r>
          </a:p>
          <a:p>
            <a:pPr lvl="1" eaLnBrk="1" hangingPunct="1"/>
            <a:r>
              <a:rPr lang="en-US" dirty="0" smtClean="0"/>
              <a:t>Input for WFO products</a:t>
            </a:r>
          </a:p>
          <a:p>
            <a:pPr lvl="1" eaLnBrk="1" hangingPunct="1"/>
            <a:r>
              <a:rPr lang="en-US" dirty="0" err="1" smtClean="0"/>
              <a:t>HuLPA</a:t>
            </a:r>
            <a:r>
              <a:rPr lang="en-US" dirty="0" smtClean="0"/>
              <a:t> program for NHC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07_090200_nhc.gif"/>
          <p:cNvPicPr>
            <a:picLocks noChangeAspect="1"/>
          </p:cNvPicPr>
          <p:nvPr/>
        </p:nvPicPr>
        <p:blipFill>
          <a:blip r:embed="rId2" cstate="print"/>
          <a:srcRect l="27352" t="39218" r="52291" b="20112"/>
          <a:stretch>
            <a:fillRect/>
          </a:stretch>
        </p:blipFill>
        <p:spPr>
          <a:xfrm>
            <a:off x="298031" y="1076408"/>
            <a:ext cx="2591649" cy="4141936"/>
          </a:xfrm>
          <a:prstGeom prst="rect">
            <a:avLst/>
          </a:prstGeom>
        </p:spPr>
      </p:pic>
      <p:pic>
        <p:nvPicPr>
          <p:cNvPr id="5" name="Picture 4" descr="al07_090200_gpce.tiff"/>
          <p:cNvPicPr>
            <a:picLocks noChangeAspect="1"/>
          </p:cNvPicPr>
          <p:nvPr/>
        </p:nvPicPr>
        <p:blipFill>
          <a:blip r:embed="rId3" cstate="print"/>
          <a:srcRect l="28714" t="15771" r="57857" b="51429"/>
          <a:stretch>
            <a:fillRect/>
          </a:stretch>
        </p:blipFill>
        <p:spPr>
          <a:xfrm>
            <a:off x="3200866" y="1076408"/>
            <a:ext cx="2693413" cy="4111678"/>
          </a:xfrm>
          <a:prstGeom prst="rect">
            <a:avLst/>
          </a:prstGeom>
        </p:spPr>
      </p:pic>
      <p:pic>
        <p:nvPicPr>
          <p:cNvPr id="6" name="Picture 5" descr="al07_090200_nogpce.tiff"/>
          <p:cNvPicPr>
            <a:picLocks noChangeAspect="1"/>
          </p:cNvPicPr>
          <p:nvPr/>
        </p:nvPicPr>
        <p:blipFill>
          <a:blip r:embed="rId4" cstate="print"/>
          <a:srcRect l="28714" t="15771" r="57857" b="51429"/>
          <a:stretch>
            <a:fillRect/>
          </a:stretch>
        </p:blipFill>
        <p:spPr>
          <a:xfrm>
            <a:off x="6207791" y="1076408"/>
            <a:ext cx="2693298" cy="4111447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4094"/>
            <a:ext cx="8229600" cy="1143000"/>
          </a:xfrm>
        </p:spPr>
        <p:txBody>
          <a:bodyPr/>
          <a:lstStyle/>
          <a:p>
            <a:r>
              <a:rPr lang="en-US" dirty="0" smtClean="0"/>
              <a:t>Hurricane Earl 9/1 11pm EDT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7287" y="5218657"/>
            <a:ext cx="189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NHC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678039" y="5218657"/>
            <a:ext cx="189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GPCE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620179" y="5218344"/>
            <a:ext cx="189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 GPCE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914400" y="6019800"/>
            <a:ext cx="7481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Impact of GPCE Input on Automated Watch/Warnings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4094"/>
            <a:ext cx="8229600" cy="1143000"/>
          </a:xfrm>
        </p:spPr>
        <p:txBody>
          <a:bodyPr/>
          <a:lstStyle/>
          <a:p>
            <a:r>
              <a:rPr lang="en-US" dirty="0" smtClean="0"/>
              <a:t>Hurricane Earl 9/2 11pm EDT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7287" y="5218657"/>
            <a:ext cx="189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NHC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678039" y="5218657"/>
            <a:ext cx="189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GPCE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620179" y="5218344"/>
            <a:ext cx="1891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No GPCE</a:t>
            </a:r>
            <a:endParaRPr lang="en-US" sz="2400" dirty="0"/>
          </a:p>
        </p:txBody>
      </p:sp>
      <p:pic>
        <p:nvPicPr>
          <p:cNvPr id="11" name="Picture 10" descr="al07_090300_nhc.gif"/>
          <p:cNvPicPr>
            <a:picLocks noChangeAspect="1"/>
          </p:cNvPicPr>
          <p:nvPr/>
        </p:nvPicPr>
        <p:blipFill>
          <a:blip r:embed="rId2" cstate="print"/>
          <a:srcRect l="24939" t="22123" r="49073" b="26145"/>
          <a:stretch>
            <a:fillRect/>
          </a:stretch>
        </p:blipFill>
        <p:spPr>
          <a:xfrm>
            <a:off x="304195" y="1048252"/>
            <a:ext cx="2599455" cy="4139603"/>
          </a:xfrm>
          <a:prstGeom prst="rect">
            <a:avLst/>
          </a:prstGeom>
        </p:spPr>
      </p:pic>
      <p:pic>
        <p:nvPicPr>
          <p:cNvPr id="12" name="Picture 11" descr="al07_090300_gpce.tiff"/>
          <p:cNvPicPr>
            <a:picLocks noChangeAspect="1"/>
          </p:cNvPicPr>
          <p:nvPr/>
        </p:nvPicPr>
        <p:blipFill>
          <a:blip r:embed="rId3" cstate="print"/>
          <a:srcRect l="30857" t="15771" r="59571" b="60343"/>
          <a:stretch>
            <a:fillRect/>
          </a:stretch>
        </p:blipFill>
        <p:spPr>
          <a:xfrm>
            <a:off x="3255656" y="1026548"/>
            <a:ext cx="2654967" cy="4140757"/>
          </a:xfrm>
          <a:prstGeom prst="rect">
            <a:avLst/>
          </a:prstGeom>
        </p:spPr>
      </p:pic>
      <p:pic>
        <p:nvPicPr>
          <p:cNvPr id="13" name="Picture 12" descr="al07_090300_nogpce.tiff"/>
          <p:cNvPicPr>
            <a:picLocks noChangeAspect="1"/>
          </p:cNvPicPr>
          <p:nvPr/>
        </p:nvPicPr>
        <p:blipFill>
          <a:blip r:embed="rId4" cstate="print"/>
          <a:srcRect l="30857" t="15771" r="59571" b="60343"/>
          <a:stretch>
            <a:fillRect/>
          </a:stretch>
        </p:blipFill>
        <p:spPr>
          <a:xfrm>
            <a:off x="6201651" y="1015620"/>
            <a:ext cx="2654967" cy="414075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14400" y="6019800"/>
            <a:ext cx="7481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Impact of GPCE Input on Automated Watch/Warnings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Model and Application Documentation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Operational Tropical Cyclone Wind Speed Probabilities. Part I: Recent Model Improvements and Verification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Operational Tropical Cyclone Wind Speed Probabilities. Part II: Advanced Applications</a:t>
            </a:r>
          </a:p>
          <a:p>
            <a:pPr>
              <a:buNone/>
            </a:pPr>
            <a:endParaRPr lang="en-US" sz="2400" dirty="0" smtClean="0"/>
          </a:p>
          <a:p>
            <a:pPr lvl="1"/>
            <a:r>
              <a:rPr lang="en-US" sz="2000" dirty="0" smtClean="0"/>
              <a:t>M. </a:t>
            </a:r>
            <a:r>
              <a:rPr lang="en-US" sz="2000" dirty="0" err="1" smtClean="0"/>
              <a:t>DeMaria</a:t>
            </a:r>
            <a:r>
              <a:rPr lang="en-US" sz="2000" dirty="0" smtClean="0"/>
              <a:t>, J. </a:t>
            </a:r>
            <a:r>
              <a:rPr lang="en-US" sz="2000" dirty="0" err="1" smtClean="0"/>
              <a:t>Knaff</a:t>
            </a:r>
            <a:r>
              <a:rPr lang="en-US" sz="2000" dirty="0" smtClean="0"/>
              <a:t>,  M. Brennan, D. Brown, C. Lauer, R. </a:t>
            </a:r>
            <a:r>
              <a:rPr lang="en-US" sz="2000" dirty="0" err="1" smtClean="0"/>
              <a:t>DeMaria</a:t>
            </a:r>
            <a:r>
              <a:rPr lang="en-US" sz="2000" dirty="0" smtClean="0"/>
              <a:t>, A. Schumacher, R. </a:t>
            </a:r>
            <a:r>
              <a:rPr lang="en-US" sz="2000" dirty="0" err="1" smtClean="0"/>
              <a:t>Knabb</a:t>
            </a:r>
            <a:r>
              <a:rPr lang="en-US" sz="2000" dirty="0" smtClean="0"/>
              <a:t>,   D. Roberts, C. Sampson, P. Santos, D. Sharp, K. Winters 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400" dirty="0" smtClean="0"/>
              <a:t>To be submitted to Weather and Forecasting, March 2011</a:t>
            </a:r>
          </a:p>
          <a:p>
            <a:pPr lvl="1"/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Future Plans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Possible 2011 Modifications </a:t>
            </a:r>
          </a:p>
          <a:p>
            <a:pPr lvl="1"/>
            <a:r>
              <a:rPr lang="en-US" dirty="0" smtClean="0"/>
              <a:t>New radii interpolation</a:t>
            </a:r>
          </a:p>
          <a:p>
            <a:pPr lvl="2"/>
            <a:r>
              <a:rPr lang="en-US" dirty="0" smtClean="0"/>
              <a:t>Prevents inconsistent 34, 50, 64 </a:t>
            </a:r>
            <a:r>
              <a:rPr lang="en-US" dirty="0" err="1" smtClean="0"/>
              <a:t>kt</a:t>
            </a:r>
            <a:r>
              <a:rPr lang="en-US" dirty="0" smtClean="0"/>
              <a:t> probabilities</a:t>
            </a:r>
          </a:p>
          <a:p>
            <a:pPr lvl="1"/>
            <a:r>
              <a:rPr lang="en-US" dirty="0" smtClean="0"/>
              <a:t>Increase grid resolution from 0.5</a:t>
            </a:r>
            <a:r>
              <a:rPr lang="en-US" baseline="30000" dirty="0" smtClean="0"/>
              <a:t>o</a:t>
            </a:r>
            <a:r>
              <a:rPr lang="en-US" dirty="0" smtClean="0"/>
              <a:t> to 0.25</a:t>
            </a:r>
            <a:r>
              <a:rPr lang="en-US" baseline="30000" dirty="0" smtClean="0"/>
              <a:t>o</a:t>
            </a:r>
          </a:p>
          <a:p>
            <a:pPr lvl="2"/>
            <a:r>
              <a:rPr lang="en-US" dirty="0" smtClean="0"/>
              <a:t>Reduces inconsistency between gridded and text products</a:t>
            </a:r>
          </a:p>
          <a:p>
            <a:pPr lvl="2"/>
            <a:r>
              <a:rPr lang="en-US" dirty="0" smtClean="0"/>
              <a:t>Requires modification of NHC driver programs </a:t>
            </a:r>
            <a:endParaRPr lang="en-US" dirty="0"/>
          </a:p>
          <a:p>
            <a:r>
              <a:rPr lang="en-US" dirty="0" smtClean="0"/>
              <a:t>Test </a:t>
            </a:r>
            <a:r>
              <a:rPr lang="en-US" dirty="0" err="1" smtClean="0"/>
              <a:t>HuLPA</a:t>
            </a:r>
            <a:r>
              <a:rPr lang="en-US" dirty="0" smtClean="0"/>
              <a:t> in real time in 2011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Monte Carlo Wind Probability Model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Estimates probability of 34, 50 and 64 </a:t>
            </a:r>
            <a:r>
              <a:rPr lang="en-US" sz="2400" dirty="0" err="1" smtClean="0"/>
              <a:t>kt</a:t>
            </a:r>
            <a:r>
              <a:rPr lang="en-US" sz="2400" dirty="0" smtClean="0"/>
              <a:t> wind to 5 days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1000 track realizations from random sampling of NHC/CPHC or JTWC  </a:t>
            </a:r>
            <a:r>
              <a:rPr lang="en-US" sz="2400" i="1" dirty="0" smtClean="0">
                <a:solidFill>
                  <a:srgbClr val="0066FF"/>
                </a:solidFill>
              </a:rPr>
              <a:t>track error</a:t>
            </a:r>
            <a:r>
              <a:rPr lang="en-US" sz="2400" dirty="0" smtClean="0"/>
              <a:t> distributions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Intensity of realizations from random sampling of NHC/CPHC or JTWC </a:t>
            </a:r>
            <a:r>
              <a:rPr lang="en-US" sz="2400" i="1" dirty="0" smtClean="0">
                <a:solidFill>
                  <a:srgbClr val="0066FF"/>
                </a:solidFill>
              </a:rPr>
              <a:t>intensity error</a:t>
            </a:r>
            <a:r>
              <a:rPr lang="en-US" sz="2400" dirty="0" smtClean="0"/>
              <a:t> distributions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Special treatment near land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Wind radii of realizations from radii CLIPER model and its </a:t>
            </a:r>
            <a:r>
              <a:rPr lang="en-US" sz="2400" i="1" dirty="0" smtClean="0">
                <a:solidFill>
                  <a:srgbClr val="0066FF"/>
                </a:solidFill>
              </a:rPr>
              <a:t>radii error</a:t>
            </a:r>
            <a:r>
              <a:rPr lang="en-US" sz="2400" dirty="0" smtClean="0"/>
              <a:t> distributions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Serial correlation of errors included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Probability at a point from counting number of realizations passing within the wind radii of interest 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Replaced NHC strike probability program in 2006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85800" y="5867400"/>
            <a:ext cx="8199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1000 Track Realizations                     34 kt 0-120 h Cumulative Probabilities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457200" y="228600"/>
            <a:ext cx="77073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/>
              <a:t>MC Probability Example</a:t>
            </a:r>
          </a:p>
          <a:p>
            <a:pPr algn="ctr"/>
            <a:r>
              <a:rPr lang="en-US" sz="3600" b="1"/>
              <a:t>Hurricane Bill 20 Aug 2009 00 UTC</a:t>
            </a:r>
          </a:p>
        </p:txBody>
      </p:sp>
      <p:pic>
        <p:nvPicPr>
          <p:cNvPr id="14340" name="Picture 3" descr="al032009_082000_animate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40132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mcprob_al032009_082000_034_c_000_120[1]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600200"/>
            <a:ext cx="3913188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dirty="0" smtClean="0"/>
              <a:t>Forecast Dependent Track Errors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Use GPCE input as a measure of track uncertainty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GPCE = </a:t>
            </a:r>
            <a:r>
              <a:rPr lang="en-US" dirty="0" err="1" smtClean="0"/>
              <a:t>Goerss</a:t>
            </a:r>
            <a:r>
              <a:rPr lang="en-US" dirty="0" smtClean="0"/>
              <a:t> Predicted Consensus Error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Divide NHC/JTWC track errors into three groups based on GPCE values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Low, Medium and High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Reduces or increases probabilities </a:t>
            </a:r>
            <a:r>
              <a:rPr lang="en-US" dirty="0" smtClean="0"/>
              <a:t>~10%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Evaluation in 2009 showed improved skill in all basins</a:t>
            </a:r>
          </a:p>
          <a:p>
            <a:pPr eaLnBrk="1" hangingPunct="1">
              <a:lnSpc>
                <a:spcPct val="90000"/>
              </a:lnSpc>
            </a:pPr>
            <a:r>
              <a:rPr lang="en-US" i="1" dirty="0" smtClean="0"/>
              <a:t>GPCE version implemented in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JHT Project Tasks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Model Improvements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Adjust time step for small/fast storms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Improve </a:t>
            </a:r>
            <a:r>
              <a:rPr lang="en-US" sz="2400" dirty="0" err="1" smtClean="0"/>
              <a:t>azimuthal</a:t>
            </a:r>
            <a:r>
              <a:rPr lang="en-US" sz="2400" dirty="0" smtClean="0"/>
              <a:t> interpolation of wind radii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Improve spatial interpolation for text/grid product consistency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400" dirty="0" smtClean="0"/>
              <a:t>Evaluate wind radii model  </a:t>
            </a:r>
          </a:p>
          <a:p>
            <a:r>
              <a:rPr lang="en-US" dirty="0"/>
              <a:t>Advanced Applications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Application to WFO local products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Landfall </a:t>
            </a:r>
            <a:r>
              <a:rPr lang="en-US" sz="2400" dirty="0"/>
              <a:t>timing and intensity </a:t>
            </a:r>
            <a:r>
              <a:rPr lang="en-US" sz="2400" dirty="0" smtClean="0"/>
              <a:t>distributions</a:t>
            </a: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Probabilities integrated over coastal segments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/>
              <a:t>Automated guidance for watch/warnings</a:t>
            </a:r>
          </a:p>
          <a:p>
            <a:pPr marL="5715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59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M1. Time Step Adjustment</a:t>
            </a:r>
            <a:br>
              <a:rPr lang="en-US" b="1" dirty="0" smtClean="0"/>
            </a:br>
            <a:r>
              <a:rPr lang="en-US" sz="3200" dirty="0" smtClean="0"/>
              <a:t>Completed and Implemented in 2010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  	</a:t>
            </a:r>
            <a:r>
              <a:rPr lang="en-US" sz="2400" dirty="0" smtClean="0"/>
              <a:t>Example:</a:t>
            </a:r>
            <a:r>
              <a:rPr lang="en-US" dirty="0" smtClean="0"/>
              <a:t> </a:t>
            </a:r>
            <a:r>
              <a:rPr lang="en-US" sz="2400" dirty="0" smtClean="0"/>
              <a:t>Hurricane Gordon, 19 Sept 2006 18 UTC</a:t>
            </a:r>
          </a:p>
          <a:p>
            <a:pPr>
              <a:buNone/>
            </a:pPr>
            <a:r>
              <a:rPr lang="en-US" sz="2400" dirty="0" smtClean="0"/>
              <a:t>            	      R</a:t>
            </a:r>
            <a:r>
              <a:rPr lang="en-US" sz="2400" baseline="-25000" dirty="0" smtClean="0"/>
              <a:t>64</a:t>
            </a:r>
            <a:r>
              <a:rPr lang="en-US" sz="2400" dirty="0" smtClean="0"/>
              <a:t> ~ 25 </a:t>
            </a:r>
            <a:r>
              <a:rPr lang="en-US" sz="2400" dirty="0" err="1" smtClean="0"/>
              <a:t>nmi</a:t>
            </a:r>
            <a:r>
              <a:rPr lang="en-US" sz="2400" dirty="0" smtClean="0"/>
              <a:t>, c = 28 </a:t>
            </a:r>
            <a:r>
              <a:rPr lang="en-US" sz="2400" dirty="0" err="1" smtClean="0"/>
              <a:t>kt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026" name="Picture 2" descr="gordon_dt2"/>
          <p:cNvPicPr>
            <a:picLocks noChangeAspect="1" noChangeArrowheads="1"/>
          </p:cNvPicPr>
          <p:nvPr/>
        </p:nvPicPr>
        <p:blipFill>
          <a:blip r:embed="rId3" cstate="print"/>
          <a:srcRect t="-488"/>
          <a:stretch>
            <a:fillRect/>
          </a:stretch>
        </p:blipFill>
        <p:spPr bwMode="auto">
          <a:xfrm>
            <a:off x="1447800" y="2514600"/>
            <a:ext cx="3048000" cy="326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ordon_dt1"/>
          <p:cNvPicPr>
            <a:picLocks noChangeAspect="1" noChangeArrowheads="1"/>
          </p:cNvPicPr>
          <p:nvPr/>
        </p:nvPicPr>
        <p:blipFill>
          <a:blip r:embed="rId4" cstate="print"/>
          <a:srcRect t="-2935"/>
          <a:stretch>
            <a:fillRect/>
          </a:stretch>
        </p:blipFill>
        <p:spPr bwMode="auto">
          <a:xfrm>
            <a:off x="4724400" y="2438400"/>
            <a:ext cx="3048000" cy="332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81200" y="5943600"/>
            <a:ext cx="5123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∆t = 2 hr                               ∆t = 1 hr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r>
              <a:rPr lang="en-US" sz="3600" b="1" dirty="0" smtClean="0"/>
              <a:t>M2. Improve Azimuthal Interpolation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19600"/>
            <a:ext cx="8153400" cy="3962399"/>
          </a:xfrm>
        </p:spPr>
        <p:txBody>
          <a:bodyPr/>
          <a:lstStyle/>
          <a:p>
            <a:r>
              <a:rPr lang="en-US" sz="2400" dirty="0" smtClean="0"/>
              <a:t>Special conditions</a:t>
            </a:r>
          </a:p>
          <a:p>
            <a:pPr lvl="1"/>
            <a:r>
              <a:rPr lang="en-US" sz="2000" dirty="0" smtClean="0"/>
              <a:t>Slow moving, large storm</a:t>
            </a:r>
          </a:p>
          <a:p>
            <a:pPr lvl="1"/>
            <a:r>
              <a:rPr lang="en-US" sz="2000" dirty="0" smtClean="0"/>
              <a:t>Max winds near 50 or 65 </a:t>
            </a:r>
            <a:r>
              <a:rPr lang="en-US" sz="2000" dirty="0" err="1" smtClean="0"/>
              <a:t>kt</a:t>
            </a:r>
            <a:endParaRPr lang="en-US" sz="2000" dirty="0" smtClean="0"/>
          </a:p>
          <a:p>
            <a:pPr lvl="1"/>
            <a:r>
              <a:rPr lang="en-US" sz="2000" dirty="0" smtClean="0"/>
              <a:t>Initial wind radii = 0 in some quadrants</a:t>
            </a:r>
          </a:p>
          <a:p>
            <a:r>
              <a:rPr lang="en-US" sz="2400" dirty="0" smtClean="0"/>
              <a:t>Azimuthal interpolation of wind threshold radii can be smaller than next lower threshold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4572000" cy="3311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19800" y="1905000"/>
            <a:ext cx="2578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0-120 </a:t>
            </a:r>
            <a:r>
              <a:rPr lang="en-US" dirty="0" err="1" smtClean="0"/>
              <a:t>hr</a:t>
            </a:r>
            <a:r>
              <a:rPr lang="en-US" dirty="0" smtClean="0"/>
              <a:t> Cumulative</a:t>
            </a:r>
          </a:p>
          <a:p>
            <a:r>
              <a:rPr lang="en-US" dirty="0" smtClean="0"/>
              <a:t>Probabilities for TS Fay</a:t>
            </a:r>
          </a:p>
          <a:p>
            <a:r>
              <a:rPr lang="en-US" dirty="0" smtClean="0"/>
              <a:t>18 UTC 20 Aug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r>
              <a:rPr lang="en-US" sz="3600" b="1" dirty="0" smtClean="0"/>
              <a:t>M2. Improve Azimuthal Interpolation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991" y="5334000"/>
            <a:ext cx="8153400" cy="1371600"/>
          </a:xfrm>
        </p:spPr>
        <p:txBody>
          <a:bodyPr/>
          <a:lstStyle/>
          <a:p>
            <a:r>
              <a:rPr lang="en-US" sz="2400" dirty="0" smtClean="0"/>
              <a:t>Solution: Impose radius of max wind as lower bound on outer wind radii interpolation</a:t>
            </a:r>
          </a:p>
          <a:p>
            <a:r>
              <a:rPr lang="en-US" sz="2400" dirty="0" smtClean="0"/>
              <a:t>Ready for implementation in 2011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874789"/>
            <a:ext cx="2796988" cy="2971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19525" y="1869022"/>
            <a:ext cx="2802417" cy="2977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1910878"/>
            <a:ext cx="2770094" cy="29432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2831" y="1213433"/>
            <a:ext cx="79944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t=0 </a:t>
            </a:r>
            <a:r>
              <a:rPr lang="en-US" dirty="0" err="1" smtClean="0"/>
              <a:t>hr</a:t>
            </a:r>
            <a:r>
              <a:rPr lang="en-US" dirty="0" smtClean="0"/>
              <a:t> probabilities for TS Fay 18 UTC 20 Aug 2008</a:t>
            </a:r>
          </a:p>
          <a:p>
            <a:r>
              <a:rPr lang="en-US" dirty="0" smtClean="0"/>
              <a:t>34 </a:t>
            </a:r>
            <a:r>
              <a:rPr lang="en-US" dirty="0" err="1" smtClean="0"/>
              <a:t>kt</a:t>
            </a:r>
            <a:r>
              <a:rPr lang="en-US" dirty="0" smtClean="0"/>
              <a:t>                                            50 </a:t>
            </a:r>
            <a:r>
              <a:rPr lang="en-US" dirty="0" err="1" smtClean="0"/>
              <a:t>kt</a:t>
            </a:r>
            <a:r>
              <a:rPr lang="en-US" dirty="0" smtClean="0"/>
              <a:t>                                    50 </a:t>
            </a:r>
            <a:r>
              <a:rPr lang="en-US" dirty="0" err="1" smtClean="0"/>
              <a:t>kt</a:t>
            </a:r>
            <a:r>
              <a:rPr lang="en-US" dirty="0" smtClean="0"/>
              <a:t> (corrected)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53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884</Words>
  <Application>Microsoft Office PowerPoint</Application>
  <PresentationFormat>On-screen Show (4:3)</PresentationFormat>
  <Paragraphs>160</Paragraphs>
  <Slides>23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Advanced Applications of the Monte Carlo Wind Probability Model:  A Year 2 Joint Hurricane Testbed Project Update   </vt:lpstr>
      <vt:lpstr>Outline</vt:lpstr>
      <vt:lpstr>Monte Carlo Wind Probability Model</vt:lpstr>
      <vt:lpstr>Slide 4</vt:lpstr>
      <vt:lpstr>Forecast Dependent Track Errors</vt:lpstr>
      <vt:lpstr>Current JHT Project Tasks</vt:lpstr>
      <vt:lpstr>M1. Time Step Adjustment Completed and Implemented in 2010 </vt:lpstr>
      <vt:lpstr>M2. Improve Azimuthal Interpolation</vt:lpstr>
      <vt:lpstr>M2. Improve Azimuthal Interpolation</vt:lpstr>
      <vt:lpstr>M3. Improve spatial interpolation</vt:lpstr>
      <vt:lpstr>M3. Improve spatial interpolation: Convergence Tests</vt:lpstr>
      <vt:lpstr>Slide 12</vt:lpstr>
      <vt:lpstr>M4. Evaluation of Wind Radii Model</vt:lpstr>
      <vt:lpstr>A1. WFO Local Products</vt:lpstr>
      <vt:lpstr>A2-A4. Landfall Applications</vt:lpstr>
      <vt:lpstr>Slide 16</vt:lpstr>
      <vt:lpstr>Slide 17</vt:lpstr>
      <vt:lpstr>Slide 18</vt:lpstr>
      <vt:lpstr>Slide 19</vt:lpstr>
      <vt:lpstr>Hurricane Earl 9/1 11pm EDT</vt:lpstr>
      <vt:lpstr>Hurricane Earl 9/2 11pm EDT</vt:lpstr>
      <vt:lpstr>Model and Application Documentation </vt:lpstr>
      <vt:lpstr>Future Plans</vt:lpstr>
    </vt:vector>
  </TitlesOfParts>
  <Company>CIRA\RAMMB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Predictable Is Tropical Cyclone Intensity Change?</dc:title>
  <dc:creator>Mark DeMaria</dc:creator>
  <cp:lastModifiedBy>Mark DeMaria</cp:lastModifiedBy>
  <cp:revision>149</cp:revision>
  <dcterms:created xsi:type="dcterms:W3CDTF">2007-12-27T18:08:28Z</dcterms:created>
  <dcterms:modified xsi:type="dcterms:W3CDTF">2011-03-02T14:25:28Z</dcterms:modified>
</cp:coreProperties>
</file>