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548" r:id="rId2"/>
    <p:sldId id="771" r:id="rId3"/>
    <p:sldId id="772" r:id="rId4"/>
    <p:sldId id="773" r:id="rId5"/>
    <p:sldId id="776" r:id="rId6"/>
    <p:sldId id="774" r:id="rId7"/>
    <p:sldId id="737" r:id="rId8"/>
    <p:sldId id="742" r:id="rId9"/>
    <p:sldId id="743" r:id="rId10"/>
    <p:sldId id="775" r:id="rId11"/>
    <p:sldId id="777" r:id="rId12"/>
    <p:sldId id="745" r:id="rId13"/>
    <p:sldId id="658" r:id="rId14"/>
    <p:sldId id="780" r:id="rId15"/>
    <p:sldId id="677" r:id="rId16"/>
    <p:sldId id="732" r:id="rId17"/>
    <p:sldId id="674" r:id="rId18"/>
    <p:sldId id="684" r:id="rId19"/>
    <p:sldId id="781" r:id="rId20"/>
    <p:sldId id="782" r:id="rId21"/>
    <p:sldId id="785" r:id="rId22"/>
    <p:sldId id="786" r:id="rId23"/>
    <p:sldId id="787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  <a:srgbClr val="FFCC00"/>
    <a:srgbClr val="FF0000"/>
    <a:srgbClr val="FFFFFF"/>
    <a:srgbClr val="DDDDDD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7" autoAdjust="0"/>
    <p:restoredTop sz="94660"/>
  </p:normalViewPr>
  <p:slideViewPr>
    <p:cSldViewPr>
      <p:cViewPr>
        <p:scale>
          <a:sx n="68" d="100"/>
          <a:sy n="68" d="100"/>
        </p:scale>
        <p:origin x="-3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0653691873421499E-2"/>
                  <c:y val="1.4447139846563581E-2"/>
                </c:manualLayout>
              </c:layout>
              <c:tx>
                <c:rich>
                  <a:bodyPr/>
                  <a:lstStyle/>
                  <a:p>
                    <a:pPr>
                      <a:defRPr sz="1300" baseline="0"/>
                    </a:pPr>
                    <a:r>
                      <a:rPr lang="en-US" sz="1300" b="1" baseline="0" dirty="0" smtClean="0">
                        <a:solidFill>
                          <a:srgbClr val="FFFF00"/>
                        </a:solidFill>
                      </a:rPr>
                      <a:t>NOAA (22%)</a:t>
                    </a:r>
                    <a:endParaRPr lang="en-US" sz="1300" b="1" baseline="0" dirty="0">
                      <a:solidFill>
                        <a:srgbClr val="FFFF0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62264150943407E-4"/>
                  <c:y val="7.9915415093931158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baseline="0" dirty="0">
                        <a:solidFill>
                          <a:srgbClr val="FFFF00"/>
                        </a:solidFill>
                      </a:rPr>
                      <a:t>Navy (NPS, NRL</a:t>
                    </a:r>
                    <a:r>
                      <a:rPr lang="en-US" sz="1300" b="1" baseline="0" dirty="0" smtClean="0">
                        <a:solidFill>
                          <a:srgbClr val="FFFF00"/>
                        </a:solidFill>
                      </a:rPr>
                      <a:t>) (08%)</a:t>
                    </a:r>
                    <a:endParaRPr lang="en-US" sz="1300" b="1" baseline="0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83498988855925E-2"/>
                  <c:y val="-1.1117891513560813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baseline="0" dirty="0">
                        <a:solidFill>
                          <a:srgbClr val="FFFF00"/>
                        </a:solidFill>
                      </a:rPr>
                      <a:t>State and Private </a:t>
                    </a:r>
                    <a:r>
                      <a:rPr lang="en-US" sz="1300" b="1" baseline="0" dirty="0" smtClean="0">
                        <a:solidFill>
                          <a:srgbClr val="FFFF00"/>
                        </a:solidFill>
                      </a:rPr>
                      <a:t>Universities (61%)</a:t>
                    </a:r>
                    <a:endParaRPr lang="en-US" sz="1300" b="1" baseline="0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878383029990101E-2"/>
                  <c:y val="1.8099956255468071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baseline="0" dirty="0">
                        <a:solidFill>
                          <a:srgbClr val="FFFF00"/>
                        </a:solidFill>
                      </a:rPr>
                      <a:t>Private </a:t>
                    </a:r>
                    <a:r>
                      <a:rPr lang="en-US" sz="1300" b="1" baseline="0" dirty="0" smtClean="0">
                        <a:solidFill>
                          <a:srgbClr val="FFFF00"/>
                        </a:solidFill>
                      </a:rPr>
                      <a:t>Companies </a:t>
                    </a:r>
                    <a:r>
                      <a:rPr lang="en-US" sz="1400" b="1" dirty="0" smtClean="0">
                        <a:solidFill>
                          <a:srgbClr val="FFFF00"/>
                        </a:solidFill>
                      </a:rPr>
                      <a:t>(09%)</a:t>
                    </a:r>
                    <a:endParaRPr lang="en-US" sz="1400" b="1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Sheet1!$B$2:$B$5</c:f>
              <c:strCache>
                <c:ptCount val="4"/>
                <c:pt idx="0">
                  <c:v>NOAA</c:v>
                </c:pt>
                <c:pt idx="1">
                  <c:v>Navy (NPS, NRL)</c:v>
                </c:pt>
                <c:pt idx="2">
                  <c:v>State and Private Universities</c:v>
                </c:pt>
                <c:pt idx="3">
                  <c:v>Private Companies</c:v>
                </c:pt>
              </c:strCache>
            </c:strRef>
          </c:cat>
          <c:val>
            <c:numRef>
              <c:f>Sheet1!$C$2:$C$5</c:f>
              <c:numCache>
                <c:formatCode>"$"#,##0.00</c:formatCode>
                <c:ptCount val="4"/>
                <c:pt idx="0">
                  <c:v>0.22000000000000003</c:v>
                </c:pt>
                <c:pt idx="1">
                  <c:v>8.0000000000000043E-2</c:v>
                </c:pt>
                <c:pt idx="2">
                  <c:v>0.61000000000000032</c:v>
                </c:pt>
                <c:pt idx="3">
                  <c:v>9.0000000000000052E-2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6602075131233599E-2"/>
                  <c:y val="-0.14570192120324191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baseline="0" dirty="0">
                        <a:solidFill>
                          <a:srgbClr val="FFFF00"/>
                        </a:solidFill>
                      </a:rPr>
                      <a:t>NOAA (49%)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15726159230134E-2"/>
                  <c:y val="-7.5692621755614076E-3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baseline="0" dirty="0">
                        <a:solidFill>
                          <a:srgbClr val="FFFF00"/>
                        </a:solidFill>
                      </a:rPr>
                      <a:t>Navy (NPS, NRL) (15%)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063914862204724"/>
                  <c:y val="7.9710854220945648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baseline="0" dirty="0">
                        <a:solidFill>
                          <a:srgbClr val="FFFF00"/>
                        </a:solidFill>
                      </a:rPr>
                      <a:t>State and Private Universities (34%)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6285622136216047"/>
                  <c:y val="1.6764744621424809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baseline="0" dirty="0">
                        <a:solidFill>
                          <a:srgbClr val="FFFF00"/>
                        </a:solidFill>
                      </a:rPr>
                      <a:t>Private Companies (2%)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Sheet1!$B$22:$B$25</c:f>
              <c:strCache>
                <c:ptCount val="4"/>
                <c:pt idx="0">
                  <c:v>NOAA</c:v>
                </c:pt>
                <c:pt idx="1">
                  <c:v>Navy (NPS, NRL)</c:v>
                </c:pt>
                <c:pt idx="2">
                  <c:v>State and Private Universities</c:v>
                </c:pt>
                <c:pt idx="3">
                  <c:v>Private Companies</c:v>
                </c:pt>
              </c:strCache>
            </c:strRef>
          </c:cat>
          <c:val>
            <c:numRef>
              <c:f>Sheet1!$C$22:$C$25</c:f>
              <c:numCache>
                <c:formatCode>General</c:formatCode>
                <c:ptCount val="4"/>
                <c:pt idx="0">
                  <c:v>0.49200000000000021</c:v>
                </c:pt>
                <c:pt idx="1">
                  <c:v>0.14700000000000008</c:v>
                </c:pt>
                <c:pt idx="2">
                  <c:v>0.34500000000000008</c:v>
                </c:pt>
                <c:pt idx="3">
                  <c:v>1.7999999999999999E-2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2" tIns="46568" rIns="93132" bIns="46568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2" tIns="46568" rIns="93132" bIns="46568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2" tIns="46568" rIns="93132" bIns="46568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2" tIns="46568" rIns="93132" bIns="46568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53141A-9668-4CC2-88F6-0C9C14ECB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2" tIns="46568" rIns="93132" bIns="46568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2" tIns="46568" rIns="93132" bIns="46568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2" tIns="46568" rIns="93132" bIns="46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2" tIns="46568" rIns="93132" bIns="46568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2" tIns="46568" rIns="93132" bIns="46568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D972BEB-CF0C-49B0-A005-58B41DF15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30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F6F1363-CD30-4B06-8171-A7BA826805C5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271CB0-D330-4DDC-B776-8ECFA272A676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A10574-CFBF-4A19-AF82-002E281B76EB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7E60DA8-79A0-446F-A4B6-89B593FFCFBF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B5DD59-21DD-48F7-B122-C805EB603611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D36EF9-5213-4ED4-9919-2E81A230A8F2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3EF7FA9-EB1F-484D-935C-42A593449992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BA68BC-F375-406C-949D-B60E2F303788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C5E428C-F29A-41D0-8C85-64674B842EF0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7B968E-E6CD-46F3-97B9-0921649B836C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5B185BE-8E1F-4452-8712-CE6C9197AA23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F1E589D-EAAF-447A-AA1D-AD799601A384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9653AD-E6FE-40EE-80B1-CE421E6EE528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F23F5B2-0B99-4C1E-925C-B0F911CEC9DA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AADA5A-5087-4731-A348-CA47EF4E70AC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0AA9F2-CBDB-427D-8800-B40C5BDCC270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F8CB87-96D4-4671-B763-A84E836F39DC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C1F1-8002-4A75-B64C-74A1756F8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7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09D38-EB56-42C9-9F87-66F204316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7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CFCB-2510-4D90-AEBE-60B750869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871E-4237-48A7-9B51-089FFCBF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B2BD5-40D0-49EF-BCB7-12D2CBDDC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09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52E85-4D92-4E36-97A7-09B57E4CC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74BE-FF09-4178-AD11-B44B7947A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6CA7-7D86-407B-86F3-E172AC6C9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8B44-AAF8-4615-ACB7-1A2722D6D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C5902-B9C5-41BB-920B-BD3007674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3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4D685-0050-4748-95ED-96F7D0F99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5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63F1F-43D2-4DB3-B9FE-C3273B0F1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0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3C81-999C-4CCB-B0DF-7DC70877F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6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3261-A990-4031-9E86-7921432C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1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F76"/>
            </a:gs>
            <a:gs pos="50000">
              <a:srgbClr val="0066FF"/>
            </a:gs>
            <a:gs pos="100000">
              <a:srgbClr val="002F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E0CF0E6-58A2-4B38-A693-2C7B6EAEF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809194C6-1B20-4EB1-BA6A-CBB94AA46563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52400" y="1143000"/>
            <a:ext cx="9525000" cy="2590800"/>
          </a:xfrm>
          <a:effectLst>
            <a:outerShdw dist="45791" dir="3378596" algn="ctr" rotWithShape="0">
              <a:schemeClr val="bg2"/>
            </a:outerShdw>
          </a:effectLst>
        </p:spPr>
        <p:txBody>
          <a:bodyPr anchor="ctr" anchorCtr="0"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effectLst/>
                <a:latin typeface="Arial" charset="0"/>
              </a:rPr>
              <a:t>Joint Hurricane Testbed (JHT)</a:t>
            </a:r>
            <a:br>
              <a:rPr lang="en-US" sz="4000" b="1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4000" b="1" smtClean="0">
                <a:solidFill>
                  <a:schemeClr val="tx1"/>
                </a:solidFill>
                <a:effectLst/>
                <a:latin typeface="Arial" charset="0"/>
              </a:rPr>
              <a:t>2011 Update</a:t>
            </a:r>
            <a:br>
              <a:rPr lang="en-US" sz="4000" b="1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3200" b="1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3200" b="1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b="1" smtClean="0">
                <a:solidFill>
                  <a:schemeClr val="tx1"/>
                </a:solidFill>
                <a:effectLst/>
                <a:latin typeface="Arial" charset="0"/>
              </a:rPr>
              <a:t>Transition from Research to Operations</a:t>
            </a:r>
            <a:br>
              <a:rPr lang="en-US" sz="2400" b="1" smtClean="0">
                <a:solidFill>
                  <a:schemeClr val="tx1"/>
                </a:solidFill>
                <a:effectLst/>
                <a:latin typeface="Arial" charset="0"/>
              </a:rPr>
            </a:br>
            <a:endParaRPr lang="en-US" sz="2400" b="1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3223" name="Rectangle 7"/>
          <p:cNvSpPr>
            <a:spLocks noChangeArrowheads="1"/>
          </p:cNvSpPr>
          <p:nvPr/>
        </p:nvSpPr>
        <p:spPr bwMode="auto">
          <a:xfrm>
            <a:off x="269875" y="4321175"/>
            <a:ext cx="8610600" cy="1470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latin typeface="Arial" charset="0"/>
              </a:rPr>
              <a:t>Jiann-Gwo Jiing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JHT Director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NHC</a:t>
            </a:r>
            <a:br>
              <a:rPr lang="en-US" sz="2000" b="1">
                <a:latin typeface="Arial" charset="0"/>
              </a:rPr>
            </a:br>
            <a:endParaRPr lang="en-US" sz="2000" b="1">
              <a:latin typeface="Arial" charset="0"/>
            </a:endParaRPr>
          </a:p>
        </p:txBody>
      </p:sp>
      <p:grpSp>
        <p:nvGrpSpPr>
          <p:cNvPr id="3077" name="Group 8"/>
          <p:cNvGrpSpPr>
            <a:grpSpLocks noChangeAspect="1"/>
          </p:cNvGrpSpPr>
          <p:nvPr/>
        </p:nvGrpSpPr>
        <p:grpSpPr bwMode="auto">
          <a:xfrm>
            <a:off x="152400" y="152400"/>
            <a:ext cx="1066800" cy="1066800"/>
            <a:chOff x="918" y="287"/>
            <a:chExt cx="528" cy="527"/>
          </a:xfrm>
        </p:grpSpPr>
        <p:sp>
          <p:nvSpPr>
            <p:cNvPr id="3082" name="Oval 9"/>
            <p:cNvSpPr>
              <a:spLocks noChangeAspect="1" noChangeArrowheads="1"/>
            </p:cNvSpPr>
            <p:nvPr/>
          </p:nvSpPr>
          <p:spPr bwMode="auto">
            <a:xfrm>
              <a:off x="918" y="294"/>
              <a:ext cx="527" cy="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Freeform 10"/>
            <p:cNvSpPr>
              <a:spLocks noChangeAspect="1"/>
            </p:cNvSpPr>
            <p:nvPr/>
          </p:nvSpPr>
          <p:spPr bwMode="auto">
            <a:xfrm>
              <a:off x="919" y="445"/>
              <a:ext cx="527" cy="369"/>
            </a:xfrm>
            <a:custGeom>
              <a:avLst/>
              <a:gdLst>
                <a:gd name="T0" fmla="*/ 63 w 1055"/>
                <a:gd name="T1" fmla="*/ 1 h 739"/>
                <a:gd name="T2" fmla="*/ 64 w 1055"/>
                <a:gd name="T3" fmla="*/ 4 h 739"/>
                <a:gd name="T4" fmla="*/ 65 w 1055"/>
                <a:gd name="T5" fmla="*/ 6 h 739"/>
                <a:gd name="T6" fmla="*/ 65 w 1055"/>
                <a:gd name="T7" fmla="*/ 8 h 739"/>
                <a:gd name="T8" fmla="*/ 65 w 1055"/>
                <a:gd name="T9" fmla="*/ 11 h 739"/>
                <a:gd name="T10" fmla="*/ 65 w 1055"/>
                <a:gd name="T11" fmla="*/ 16 h 739"/>
                <a:gd name="T12" fmla="*/ 63 w 1055"/>
                <a:gd name="T13" fmla="*/ 26 h 739"/>
                <a:gd name="T14" fmla="*/ 58 w 1055"/>
                <a:gd name="T15" fmla="*/ 34 h 739"/>
                <a:gd name="T16" fmla="*/ 51 w 1055"/>
                <a:gd name="T17" fmla="*/ 40 h 739"/>
                <a:gd name="T18" fmla="*/ 42 w 1055"/>
                <a:gd name="T19" fmla="*/ 44 h 739"/>
                <a:gd name="T20" fmla="*/ 33 w 1055"/>
                <a:gd name="T21" fmla="*/ 46 h 739"/>
                <a:gd name="T22" fmla="*/ 23 w 1055"/>
                <a:gd name="T23" fmla="*/ 44 h 739"/>
                <a:gd name="T24" fmla="*/ 14 w 1055"/>
                <a:gd name="T25" fmla="*/ 40 h 739"/>
                <a:gd name="T26" fmla="*/ 7 w 1055"/>
                <a:gd name="T27" fmla="*/ 34 h 739"/>
                <a:gd name="T28" fmla="*/ 2 w 1055"/>
                <a:gd name="T29" fmla="*/ 26 h 739"/>
                <a:gd name="T30" fmla="*/ 0 w 1055"/>
                <a:gd name="T31" fmla="*/ 16 h 739"/>
                <a:gd name="T32" fmla="*/ 0 w 1055"/>
                <a:gd name="T33" fmla="*/ 10 h 739"/>
                <a:gd name="T34" fmla="*/ 0 w 1055"/>
                <a:gd name="T35" fmla="*/ 7 h 739"/>
                <a:gd name="T36" fmla="*/ 1 w 1055"/>
                <a:gd name="T37" fmla="*/ 4 h 739"/>
                <a:gd name="T38" fmla="*/ 2 w 1055"/>
                <a:gd name="T39" fmla="*/ 4 h 739"/>
                <a:gd name="T40" fmla="*/ 4 w 1055"/>
                <a:gd name="T41" fmla="*/ 5 h 739"/>
                <a:gd name="T42" fmla="*/ 6 w 1055"/>
                <a:gd name="T43" fmla="*/ 7 h 739"/>
                <a:gd name="T44" fmla="*/ 8 w 1055"/>
                <a:gd name="T45" fmla="*/ 9 h 739"/>
                <a:gd name="T46" fmla="*/ 12 w 1055"/>
                <a:gd name="T47" fmla="*/ 13 h 739"/>
                <a:gd name="T48" fmla="*/ 18 w 1055"/>
                <a:gd name="T49" fmla="*/ 17 h 739"/>
                <a:gd name="T50" fmla="*/ 25 w 1055"/>
                <a:gd name="T51" fmla="*/ 21 h 739"/>
                <a:gd name="T52" fmla="*/ 32 w 1055"/>
                <a:gd name="T53" fmla="*/ 22 h 739"/>
                <a:gd name="T54" fmla="*/ 30 w 1055"/>
                <a:gd name="T55" fmla="*/ 23 h 739"/>
                <a:gd name="T56" fmla="*/ 26 w 1055"/>
                <a:gd name="T57" fmla="*/ 25 h 739"/>
                <a:gd name="T58" fmla="*/ 22 w 1055"/>
                <a:gd name="T59" fmla="*/ 26 h 739"/>
                <a:gd name="T60" fmla="*/ 23 w 1055"/>
                <a:gd name="T61" fmla="*/ 26 h 739"/>
                <a:gd name="T62" fmla="*/ 24 w 1055"/>
                <a:gd name="T63" fmla="*/ 27 h 739"/>
                <a:gd name="T64" fmla="*/ 27 w 1055"/>
                <a:gd name="T65" fmla="*/ 27 h 739"/>
                <a:gd name="T66" fmla="*/ 32 w 1055"/>
                <a:gd name="T67" fmla="*/ 26 h 739"/>
                <a:gd name="T68" fmla="*/ 38 w 1055"/>
                <a:gd name="T69" fmla="*/ 23 h 739"/>
                <a:gd name="T70" fmla="*/ 43 w 1055"/>
                <a:gd name="T71" fmla="*/ 21 h 739"/>
                <a:gd name="T72" fmla="*/ 47 w 1055"/>
                <a:gd name="T73" fmla="*/ 20 h 739"/>
                <a:gd name="T74" fmla="*/ 47 w 1055"/>
                <a:gd name="T75" fmla="*/ 20 h 739"/>
                <a:gd name="T76" fmla="*/ 43 w 1055"/>
                <a:gd name="T77" fmla="*/ 19 h 739"/>
                <a:gd name="T78" fmla="*/ 41 w 1055"/>
                <a:gd name="T79" fmla="*/ 19 h 739"/>
                <a:gd name="T80" fmla="*/ 44 w 1055"/>
                <a:gd name="T81" fmla="*/ 17 h 739"/>
                <a:gd name="T82" fmla="*/ 50 w 1055"/>
                <a:gd name="T83" fmla="*/ 13 h 739"/>
                <a:gd name="T84" fmla="*/ 55 w 1055"/>
                <a:gd name="T85" fmla="*/ 8 h 739"/>
                <a:gd name="T86" fmla="*/ 60 w 1055"/>
                <a:gd name="T87" fmla="*/ 4 h 739"/>
                <a:gd name="T88" fmla="*/ 62 w 1055"/>
                <a:gd name="T89" fmla="*/ 0 h 7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55"/>
                <a:gd name="T136" fmla="*/ 0 h 739"/>
                <a:gd name="T137" fmla="*/ 1055 w 1055"/>
                <a:gd name="T138" fmla="*/ 739 h 7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55" h="739">
                  <a:moveTo>
                    <a:pt x="1011" y="0"/>
                  </a:moveTo>
                  <a:lnTo>
                    <a:pt x="1016" y="12"/>
                  </a:lnTo>
                  <a:lnTo>
                    <a:pt x="1021" y="25"/>
                  </a:lnTo>
                  <a:lnTo>
                    <a:pt x="1026" y="38"/>
                  </a:lnTo>
                  <a:lnTo>
                    <a:pt x="1030" y="51"/>
                  </a:lnTo>
                  <a:lnTo>
                    <a:pt x="1033" y="64"/>
                  </a:lnTo>
                  <a:lnTo>
                    <a:pt x="1037" y="77"/>
                  </a:lnTo>
                  <a:lnTo>
                    <a:pt x="1041" y="89"/>
                  </a:lnTo>
                  <a:lnTo>
                    <a:pt x="1044" y="102"/>
                  </a:lnTo>
                  <a:lnTo>
                    <a:pt x="1046" y="116"/>
                  </a:lnTo>
                  <a:lnTo>
                    <a:pt x="1048" y="129"/>
                  </a:lnTo>
                  <a:lnTo>
                    <a:pt x="1050" y="143"/>
                  </a:lnTo>
                  <a:lnTo>
                    <a:pt x="1051" y="156"/>
                  </a:lnTo>
                  <a:lnTo>
                    <a:pt x="1054" y="170"/>
                  </a:lnTo>
                  <a:lnTo>
                    <a:pt x="1054" y="184"/>
                  </a:lnTo>
                  <a:lnTo>
                    <a:pt x="1055" y="198"/>
                  </a:lnTo>
                  <a:lnTo>
                    <a:pt x="1055" y="212"/>
                  </a:lnTo>
                  <a:lnTo>
                    <a:pt x="1051" y="266"/>
                  </a:lnTo>
                  <a:lnTo>
                    <a:pt x="1044" y="318"/>
                  </a:lnTo>
                  <a:lnTo>
                    <a:pt x="1031" y="369"/>
                  </a:lnTo>
                  <a:lnTo>
                    <a:pt x="1014" y="417"/>
                  </a:lnTo>
                  <a:lnTo>
                    <a:pt x="991" y="463"/>
                  </a:lnTo>
                  <a:lnTo>
                    <a:pt x="964" y="506"/>
                  </a:lnTo>
                  <a:lnTo>
                    <a:pt x="934" y="547"/>
                  </a:lnTo>
                  <a:lnTo>
                    <a:pt x="901" y="585"/>
                  </a:lnTo>
                  <a:lnTo>
                    <a:pt x="863" y="618"/>
                  </a:lnTo>
                  <a:lnTo>
                    <a:pt x="822" y="648"/>
                  </a:lnTo>
                  <a:lnTo>
                    <a:pt x="779" y="675"/>
                  </a:lnTo>
                  <a:lnTo>
                    <a:pt x="733" y="698"/>
                  </a:lnTo>
                  <a:lnTo>
                    <a:pt x="685" y="715"/>
                  </a:lnTo>
                  <a:lnTo>
                    <a:pt x="634" y="728"/>
                  </a:lnTo>
                  <a:lnTo>
                    <a:pt x="582" y="735"/>
                  </a:lnTo>
                  <a:lnTo>
                    <a:pt x="528" y="739"/>
                  </a:lnTo>
                  <a:lnTo>
                    <a:pt x="474" y="735"/>
                  </a:lnTo>
                  <a:lnTo>
                    <a:pt x="422" y="728"/>
                  </a:lnTo>
                  <a:lnTo>
                    <a:pt x="371" y="715"/>
                  </a:lnTo>
                  <a:lnTo>
                    <a:pt x="323" y="698"/>
                  </a:lnTo>
                  <a:lnTo>
                    <a:pt x="276" y="675"/>
                  </a:lnTo>
                  <a:lnTo>
                    <a:pt x="233" y="648"/>
                  </a:lnTo>
                  <a:lnTo>
                    <a:pt x="193" y="618"/>
                  </a:lnTo>
                  <a:lnTo>
                    <a:pt x="155" y="585"/>
                  </a:lnTo>
                  <a:lnTo>
                    <a:pt x="121" y="547"/>
                  </a:lnTo>
                  <a:lnTo>
                    <a:pt x="90" y="506"/>
                  </a:lnTo>
                  <a:lnTo>
                    <a:pt x="64" y="463"/>
                  </a:lnTo>
                  <a:lnTo>
                    <a:pt x="42" y="417"/>
                  </a:lnTo>
                  <a:lnTo>
                    <a:pt x="24" y="369"/>
                  </a:lnTo>
                  <a:lnTo>
                    <a:pt x="11" y="318"/>
                  </a:lnTo>
                  <a:lnTo>
                    <a:pt x="3" y="266"/>
                  </a:lnTo>
                  <a:lnTo>
                    <a:pt x="0" y="212"/>
                  </a:lnTo>
                  <a:lnTo>
                    <a:pt x="0" y="193"/>
                  </a:lnTo>
                  <a:lnTo>
                    <a:pt x="1" y="173"/>
                  </a:lnTo>
                  <a:lnTo>
                    <a:pt x="3" y="155"/>
                  </a:lnTo>
                  <a:lnTo>
                    <a:pt x="6" y="137"/>
                  </a:lnTo>
                  <a:lnTo>
                    <a:pt x="9" y="118"/>
                  </a:lnTo>
                  <a:lnTo>
                    <a:pt x="12" y="100"/>
                  </a:lnTo>
                  <a:lnTo>
                    <a:pt x="16" y="82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8" y="67"/>
                  </a:lnTo>
                  <a:lnTo>
                    <a:pt x="37" y="70"/>
                  </a:lnTo>
                  <a:lnTo>
                    <a:pt x="47" y="74"/>
                  </a:lnTo>
                  <a:lnTo>
                    <a:pt x="59" y="81"/>
                  </a:lnTo>
                  <a:lnTo>
                    <a:pt x="74" y="89"/>
                  </a:lnTo>
                  <a:lnTo>
                    <a:pt x="89" y="100"/>
                  </a:lnTo>
                  <a:lnTo>
                    <a:pt x="105" y="114"/>
                  </a:lnTo>
                  <a:lnTo>
                    <a:pt x="108" y="117"/>
                  </a:lnTo>
                  <a:lnTo>
                    <a:pt x="114" y="125"/>
                  </a:lnTo>
                  <a:lnTo>
                    <a:pt x="125" y="138"/>
                  </a:lnTo>
                  <a:lnTo>
                    <a:pt x="139" y="154"/>
                  </a:lnTo>
                  <a:lnTo>
                    <a:pt x="156" y="173"/>
                  </a:lnTo>
                  <a:lnTo>
                    <a:pt x="178" y="194"/>
                  </a:lnTo>
                  <a:lnTo>
                    <a:pt x="202" y="216"/>
                  </a:lnTo>
                  <a:lnTo>
                    <a:pt x="229" y="240"/>
                  </a:lnTo>
                  <a:lnTo>
                    <a:pt x="259" y="262"/>
                  </a:lnTo>
                  <a:lnTo>
                    <a:pt x="291" y="285"/>
                  </a:lnTo>
                  <a:lnTo>
                    <a:pt x="326" y="305"/>
                  </a:lnTo>
                  <a:lnTo>
                    <a:pt x="362" y="323"/>
                  </a:lnTo>
                  <a:lnTo>
                    <a:pt x="401" y="337"/>
                  </a:lnTo>
                  <a:lnTo>
                    <a:pt x="441" y="347"/>
                  </a:lnTo>
                  <a:lnTo>
                    <a:pt x="482" y="353"/>
                  </a:lnTo>
                  <a:lnTo>
                    <a:pt x="525" y="353"/>
                  </a:lnTo>
                  <a:lnTo>
                    <a:pt x="521" y="355"/>
                  </a:lnTo>
                  <a:lnTo>
                    <a:pt x="511" y="362"/>
                  </a:lnTo>
                  <a:lnTo>
                    <a:pt x="495" y="372"/>
                  </a:lnTo>
                  <a:lnTo>
                    <a:pt x="473" y="384"/>
                  </a:lnTo>
                  <a:lnTo>
                    <a:pt x="448" y="396"/>
                  </a:lnTo>
                  <a:lnTo>
                    <a:pt x="422" y="405"/>
                  </a:lnTo>
                  <a:lnTo>
                    <a:pt x="392" y="414"/>
                  </a:lnTo>
                  <a:lnTo>
                    <a:pt x="363" y="417"/>
                  </a:lnTo>
                  <a:lnTo>
                    <a:pt x="365" y="418"/>
                  </a:lnTo>
                  <a:lnTo>
                    <a:pt x="366" y="420"/>
                  </a:lnTo>
                  <a:lnTo>
                    <a:pt x="369" y="423"/>
                  </a:lnTo>
                  <a:lnTo>
                    <a:pt x="373" y="426"/>
                  </a:lnTo>
                  <a:lnTo>
                    <a:pt x="380" y="430"/>
                  </a:lnTo>
                  <a:lnTo>
                    <a:pt x="388" y="433"/>
                  </a:lnTo>
                  <a:lnTo>
                    <a:pt x="399" y="437"/>
                  </a:lnTo>
                  <a:lnTo>
                    <a:pt x="412" y="438"/>
                  </a:lnTo>
                  <a:lnTo>
                    <a:pt x="427" y="439"/>
                  </a:lnTo>
                  <a:lnTo>
                    <a:pt x="445" y="438"/>
                  </a:lnTo>
                  <a:lnTo>
                    <a:pt x="466" y="435"/>
                  </a:lnTo>
                  <a:lnTo>
                    <a:pt x="489" y="430"/>
                  </a:lnTo>
                  <a:lnTo>
                    <a:pt x="516" y="421"/>
                  </a:lnTo>
                  <a:lnTo>
                    <a:pt x="547" y="411"/>
                  </a:lnTo>
                  <a:lnTo>
                    <a:pt x="581" y="397"/>
                  </a:lnTo>
                  <a:lnTo>
                    <a:pt x="618" y="378"/>
                  </a:lnTo>
                  <a:lnTo>
                    <a:pt x="646" y="366"/>
                  </a:lnTo>
                  <a:lnTo>
                    <a:pt x="674" y="356"/>
                  </a:lnTo>
                  <a:lnTo>
                    <a:pt x="701" y="347"/>
                  </a:lnTo>
                  <a:lnTo>
                    <a:pt x="727" y="342"/>
                  </a:lnTo>
                  <a:lnTo>
                    <a:pt x="748" y="337"/>
                  </a:lnTo>
                  <a:lnTo>
                    <a:pt x="765" y="334"/>
                  </a:lnTo>
                  <a:lnTo>
                    <a:pt x="776" y="332"/>
                  </a:lnTo>
                  <a:lnTo>
                    <a:pt x="779" y="331"/>
                  </a:lnTo>
                  <a:lnTo>
                    <a:pt x="761" y="323"/>
                  </a:lnTo>
                  <a:lnTo>
                    <a:pt x="742" y="316"/>
                  </a:lnTo>
                  <a:lnTo>
                    <a:pt x="720" y="312"/>
                  </a:lnTo>
                  <a:lnTo>
                    <a:pt x="701" y="310"/>
                  </a:lnTo>
                  <a:lnTo>
                    <a:pt x="683" y="309"/>
                  </a:lnTo>
                  <a:lnTo>
                    <a:pt x="668" y="309"/>
                  </a:lnTo>
                  <a:lnTo>
                    <a:pt x="658" y="309"/>
                  </a:lnTo>
                  <a:lnTo>
                    <a:pt x="655" y="309"/>
                  </a:lnTo>
                  <a:lnTo>
                    <a:pt x="685" y="299"/>
                  </a:lnTo>
                  <a:lnTo>
                    <a:pt x="716" y="284"/>
                  </a:lnTo>
                  <a:lnTo>
                    <a:pt x="747" y="266"/>
                  </a:lnTo>
                  <a:lnTo>
                    <a:pt x="777" y="244"/>
                  </a:lnTo>
                  <a:lnTo>
                    <a:pt x="807" y="219"/>
                  </a:lnTo>
                  <a:lnTo>
                    <a:pt x="838" y="194"/>
                  </a:lnTo>
                  <a:lnTo>
                    <a:pt x="865" y="167"/>
                  </a:lnTo>
                  <a:lnTo>
                    <a:pt x="892" y="140"/>
                  </a:lnTo>
                  <a:lnTo>
                    <a:pt x="917" y="113"/>
                  </a:lnTo>
                  <a:lnTo>
                    <a:pt x="940" y="87"/>
                  </a:lnTo>
                  <a:lnTo>
                    <a:pt x="960" y="64"/>
                  </a:lnTo>
                  <a:lnTo>
                    <a:pt x="977" y="43"/>
                  </a:lnTo>
                  <a:lnTo>
                    <a:pt x="991" y="25"/>
                  </a:lnTo>
                  <a:lnTo>
                    <a:pt x="1002" y="12"/>
                  </a:lnTo>
                  <a:lnTo>
                    <a:pt x="1008" y="3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1"/>
            <p:cNvSpPr>
              <a:spLocks noChangeAspect="1"/>
            </p:cNvSpPr>
            <p:nvPr/>
          </p:nvSpPr>
          <p:spPr bwMode="auto">
            <a:xfrm>
              <a:off x="964" y="287"/>
              <a:ext cx="430" cy="313"/>
            </a:xfrm>
            <a:custGeom>
              <a:avLst/>
              <a:gdLst>
                <a:gd name="T0" fmla="*/ 2 w 860"/>
                <a:gd name="T1" fmla="*/ 13 h 626"/>
                <a:gd name="T2" fmla="*/ 4 w 860"/>
                <a:gd name="T3" fmla="*/ 10 h 626"/>
                <a:gd name="T4" fmla="*/ 7 w 860"/>
                <a:gd name="T5" fmla="*/ 8 h 626"/>
                <a:gd name="T6" fmla="*/ 10 w 860"/>
                <a:gd name="T7" fmla="*/ 5 h 626"/>
                <a:gd name="T8" fmla="*/ 14 w 860"/>
                <a:gd name="T9" fmla="*/ 3 h 626"/>
                <a:gd name="T10" fmla="*/ 18 w 860"/>
                <a:gd name="T11" fmla="*/ 2 h 626"/>
                <a:gd name="T12" fmla="*/ 22 w 860"/>
                <a:gd name="T13" fmla="*/ 1 h 626"/>
                <a:gd name="T14" fmla="*/ 26 w 860"/>
                <a:gd name="T15" fmla="*/ 1 h 626"/>
                <a:gd name="T16" fmla="*/ 30 w 860"/>
                <a:gd name="T17" fmla="*/ 1 h 626"/>
                <a:gd name="T18" fmla="*/ 34 w 860"/>
                <a:gd name="T19" fmla="*/ 1 h 626"/>
                <a:gd name="T20" fmla="*/ 38 w 860"/>
                <a:gd name="T21" fmla="*/ 2 h 626"/>
                <a:gd name="T22" fmla="*/ 41 w 860"/>
                <a:gd name="T23" fmla="*/ 3 h 626"/>
                <a:gd name="T24" fmla="*/ 45 w 860"/>
                <a:gd name="T25" fmla="*/ 5 h 626"/>
                <a:gd name="T26" fmla="*/ 48 w 860"/>
                <a:gd name="T27" fmla="*/ 7 h 626"/>
                <a:gd name="T28" fmla="*/ 50 w 860"/>
                <a:gd name="T29" fmla="*/ 10 h 626"/>
                <a:gd name="T30" fmla="*/ 53 w 860"/>
                <a:gd name="T31" fmla="*/ 12 h 626"/>
                <a:gd name="T32" fmla="*/ 54 w 860"/>
                <a:gd name="T33" fmla="*/ 14 h 626"/>
                <a:gd name="T34" fmla="*/ 52 w 860"/>
                <a:gd name="T35" fmla="*/ 15 h 626"/>
                <a:gd name="T36" fmla="*/ 49 w 860"/>
                <a:gd name="T37" fmla="*/ 17 h 626"/>
                <a:gd name="T38" fmla="*/ 46 w 860"/>
                <a:gd name="T39" fmla="*/ 22 h 626"/>
                <a:gd name="T40" fmla="*/ 45 w 860"/>
                <a:gd name="T41" fmla="*/ 24 h 626"/>
                <a:gd name="T42" fmla="*/ 44 w 860"/>
                <a:gd name="T43" fmla="*/ 26 h 626"/>
                <a:gd name="T44" fmla="*/ 43 w 860"/>
                <a:gd name="T45" fmla="*/ 28 h 626"/>
                <a:gd name="T46" fmla="*/ 42 w 860"/>
                <a:gd name="T47" fmla="*/ 30 h 626"/>
                <a:gd name="T48" fmla="*/ 41 w 860"/>
                <a:gd name="T49" fmla="*/ 33 h 626"/>
                <a:gd name="T50" fmla="*/ 38 w 860"/>
                <a:gd name="T51" fmla="*/ 35 h 626"/>
                <a:gd name="T52" fmla="*/ 35 w 860"/>
                <a:gd name="T53" fmla="*/ 38 h 626"/>
                <a:gd name="T54" fmla="*/ 32 w 860"/>
                <a:gd name="T55" fmla="*/ 39 h 626"/>
                <a:gd name="T56" fmla="*/ 30 w 860"/>
                <a:gd name="T57" fmla="*/ 40 h 626"/>
                <a:gd name="T58" fmla="*/ 29 w 860"/>
                <a:gd name="T59" fmla="*/ 40 h 626"/>
                <a:gd name="T60" fmla="*/ 28 w 860"/>
                <a:gd name="T61" fmla="*/ 39 h 626"/>
                <a:gd name="T62" fmla="*/ 26 w 860"/>
                <a:gd name="T63" fmla="*/ 39 h 626"/>
                <a:gd name="T64" fmla="*/ 24 w 860"/>
                <a:gd name="T65" fmla="*/ 38 h 626"/>
                <a:gd name="T66" fmla="*/ 21 w 860"/>
                <a:gd name="T67" fmla="*/ 36 h 626"/>
                <a:gd name="T68" fmla="*/ 18 w 860"/>
                <a:gd name="T69" fmla="*/ 33 h 626"/>
                <a:gd name="T70" fmla="*/ 14 w 860"/>
                <a:gd name="T71" fmla="*/ 28 h 626"/>
                <a:gd name="T72" fmla="*/ 11 w 860"/>
                <a:gd name="T73" fmla="*/ 24 h 626"/>
                <a:gd name="T74" fmla="*/ 9 w 860"/>
                <a:gd name="T75" fmla="*/ 21 h 626"/>
                <a:gd name="T76" fmla="*/ 7 w 860"/>
                <a:gd name="T77" fmla="*/ 19 h 626"/>
                <a:gd name="T78" fmla="*/ 5 w 860"/>
                <a:gd name="T79" fmla="*/ 17 h 626"/>
                <a:gd name="T80" fmla="*/ 3 w 860"/>
                <a:gd name="T81" fmla="*/ 16 h 626"/>
                <a:gd name="T82" fmla="*/ 2 w 860"/>
                <a:gd name="T83" fmla="*/ 15 h 626"/>
                <a:gd name="T84" fmla="*/ 1 w 860"/>
                <a:gd name="T85" fmla="*/ 15 h 626"/>
                <a:gd name="T86" fmla="*/ 1 w 860"/>
                <a:gd name="T87" fmla="*/ 15 h 6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0"/>
                <a:gd name="T133" fmla="*/ 0 h 626"/>
                <a:gd name="T134" fmla="*/ 860 w 860"/>
                <a:gd name="T135" fmla="*/ 626 h 6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0" h="626">
                  <a:moveTo>
                    <a:pt x="0" y="233"/>
                  </a:moveTo>
                  <a:lnTo>
                    <a:pt x="19" y="208"/>
                  </a:lnTo>
                  <a:lnTo>
                    <a:pt x="39" y="183"/>
                  </a:lnTo>
                  <a:lnTo>
                    <a:pt x="61" y="159"/>
                  </a:lnTo>
                  <a:lnTo>
                    <a:pt x="83" y="138"/>
                  </a:lnTo>
                  <a:lnTo>
                    <a:pt x="107" y="117"/>
                  </a:lnTo>
                  <a:lnTo>
                    <a:pt x="133" y="98"/>
                  </a:lnTo>
                  <a:lnTo>
                    <a:pt x="160" y="80"/>
                  </a:lnTo>
                  <a:lnTo>
                    <a:pt x="186" y="64"/>
                  </a:lnTo>
                  <a:lnTo>
                    <a:pt x="215" y="50"/>
                  </a:lnTo>
                  <a:lnTo>
                    <a:pt x="244" y="37"/>
                  </a:lnTo>
                  <a:lnTo>
                    <a:pt x="275" y="26"/>
                  </a:lnTo>
                  <a:lnTo>
                    <a:pt x="306" y="16"/>
                  </a:lnTo>
                  <a:lnTo>
                    <a:pt x="338" y="10"/>
                  </a:lnTo>
                  <a:lnTo>
                    <a:pt x="371" y="5"/>
                  </a:lnTo>
                  <a:lnTo>
                    <a:pt x="405" y="1"/>
                  </a:lnTo>
                  <a:lnTo>
                    <a:pt x="438" y="0"/>
                  </a:lnTo>
                  <a:lnTo>
                    <a:pt x="470" y="1"/>
                  </a:lnTo>
                  <a:lnTo>
                    <a:pt x="501" y="5"/>
                  </a:lnTo>
                  <a:lnTo>
                    <a:pt x="533" y="9"/>
                  </a:lnTo>
                  <a:lnTo>
                    <a:pt x="564" y="15"/>
                  </a:lnTo>
                  <a:lnTo>
                    <a:pt x="594" y="24"/>
                  </a:lnTo>
                  <a:lnTo>
                    <a:pt x="623" y="34"/>
                  </a:lnTo>
                  <a:lnTo>
                    <a:pt x="651" y="45"/>
                  </a:lnTo>
                  <a:lnTo>
                    <a:pt x="679" y="58"/>
                  </a:lnTo>
                  <a:lnTo>
                    <a:pt x="705" y="73"/>
                  </a:lnTo>
                  <a:lnTo>
                    <a:pt x="730" y="89"/>
                  </a:lnTo>
                  <a:lnTo>
                    <a:pt x="755" y="107"/>
                  </a:lnTo>
                  <a:lnTo>
                    <a:pt x="779" y="125"/>
                  </a:lnTo>
                  <a:lnTo>
                    <a:pt x="800" y="145"/>
                  </a:lnTo>
                  <a:lnTo>
                    <a:pt x="822" y="167"/>
                  </a:lnTo>
                  <a:lnTo>
                    <a:pt x="842" y="189"/>
                  </a:lnTo>
                  <a:lnTo>
                    <a:pt x="860" y="213"/>
                  </a:lnTo>
                  <a:lnTo>
                    <a:pt x="855" y="215"/>
                  </a:lnTo>
                  <a:lnTo>
                    <a:pt x="841" y="222"/>
                  </a:lnTo>
                  <a:lnTo>
                    <a:pt x="821" y="232"/>
                  </a:lnTo>
                  <a:lnTo>
                    <a:pt x="797" y="250"/>
                  </a:lnTo>
                  <a:lnTo>
                    <a:pt x="771" y="272"/>
                  </a:lnTo>
                  <a:lnTo>
                    <a:pt x="745" y="302"/>
                  </a:lnTo>
                  <a:lnTo>
                    <a:pt x="724" y="339"/>
                  </a:lnTo>
                  <a:lnTo>
                    <a:pt x="707" y="384"/>
                  </a:lnTo>
                  <a:lnTo>
                    <a:pt x="706" y="386"/>
                  </a:lnTo>
                  <a:lnTo>
                    <a:pt x="703" y="394"/>
                  </a:lnTo>
                  <a:lnTo>
                    <a:pt x="700" y="404"/>
                  </a:lnTo>
                  <a:lnTo>
                    <a:pt x="695" y="418"/>
                  </a:lnTo>
                  <a:lnTo>
                    <a:pt x="688" y="436"/>
                  </a:lnTo>
                  <a:lnTo>
                    <a:pt x="680" y="455"/>
                  </a:lnTo>
                  <a:lnTo>
                    <a:pt x="669" y="475"/>
                  </a:lnTo>
                  <a:lnTo>
                    <a:pt x="656" y="497"/>
                  </a:lnTo>
                  <a:lnTo>
                    <a:pt x="642" y="518"/>
                  </a:lnTo>
                  <a:lnTo>
                    <a:pt x="625" y="540"/>
                  </a:lnTo>
                  <a:lnTo>
                    <a:pt x="606" y="560"/>
                  </a:lnTo>
                  <a:lnTo>
                    <a:pt x="585" y="578"/>
                  </a:lnTo>
                  <a:lnTo>
                    <a:pt x="560" y="596"/>
                  </a:lnTo>
                  <a:lnTo>
                    <a:pt x="535" y="609"/>
                  </a:lnTo>
                  <a:lnTo>
                    <a:pt x="506" y="619"/>
                  </a:lnTo>
                  <a:lnTo>
                    <a:pt x="473" y="625"/>
                  </a:lnTo>
                  <a:lnTo>
                    <a:pt x="472" y="625"/>
                  </a:lnTo>
                  <a:lnTo>
                    <a:pt x="468" y="626"/>
                  </a:lnTo>
                  <a:lnTo>
                    <a:pt x="462" y="626"/>
                  </a:lnTo>
                  <a:lnTo>
                    <a:pt x="453" y="625"/>
                  </a:lnTo>
                  <a:lnTo>
                    <a:pt x="442" y="624"/>
                  </a:lnTo>
                  <a:lnTo>
                    <a:pt x="429" y="620"/>
                  </a:lnTo>
                  <a:lnTo>
                    <a:pt x="413" y="615"/>
                  </a:lnTo>
                  <a:lnTo>
                    <a:pt x="396" y="606"/>
                  </a:lnTo>
                  <a:lnTo>
                    <a:pt x="377" y="596"/>
                  </a:lnTo>
                  <a:lnTo>
                    <a:pt x="355" y="582"/>
                  </a:lnTo>
                  <a:lnTo>
                    <a:pt x="333" y="563"/>
                  </a:lnTo>
                  <a:lnTo>
                    <a:pt x="308" y="541"/>
                  </a:lnTo>
                  <a:lnTo>
                    <a:pt x="281" y="514"/>
                  </a:lnTo>
                  <a:lnTo>
                    <a:pt x="253" y="482"/>
                  </a:lnTo>
                  <a:lnTo>
                    <a:pt x="223" y="443"/>
                  </a:lnTo>
                  <a:lnTo>
                    <a:pt x="192" y="399"/>
                  </a:lnTo>
                  <a:lnTo>
                    <a:pt x="172" y="372"/>
                  </a:lnTo>
                  <a:lnTo>
                    <a:pt x="154" y="347"/>
                  </a:lnTo>
                  <a:lnTo>
                    <a:pt x="136" y="327"/>
                  </a:lnTo>
                  <a:lnTo>
                    <a:pt x="119" y="309"/>
                  </a:lnTo>
                  <a:lnTo>
                    <a:pt x="103" y="293"/>
                  </a:lnTo>
                  <a:lnTo>
                    <a:pt x="86" y="279"/>
                  </a:lnTo>
                  <a:lnTo>
                    <a:pt x="71" y="268"/>
                  </a:lnTo>
                  <a:lnTo>
                    <a:pt x="57" y="258"/>
                  </a:lnTo>
                  <a:lnTo>
                    <a:pt x="46" y="251"/>
                  </a:lnTo>
                  <a:lnTo>
                    <a:pt x="34" y="245"/>
                  </a:lnTo>
                  <a:lnTo>
                    <a:pt x="24" y="241"/>
                  </a:lnTo>
                  <a:lnTo>
                    <a:pt x="15" y="238"/>
                  </a:lnTo>
                  <a:lnTo>
                    <a:pt x="9" y="236"/>
                  </a:lnTo>
                  <a:lnTo>
                    <a:pt x="5" y="235"/>
                  </a:lnTo>
                  <a:lnTo>
                    <a:pt x="2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2"/>
            <p:cNvSpPr>
              <a:spLocks noChangeAspect="1"/>
            </p:cNvSpPr>
            <p:nvPr/>
          </p:nvSpPr>
          <p:spPr bwMode="auto">
            <a:xfrm>
              <a:off x="1077" y="394"/>
              <a:ext cx="45" cy="66"/>
            </a:xfrm>
            <a:custGeom>
              <a:avLst/>
              <a:gdLst>
                <a:gd name="T0" fmla="*/ 4 w 90"/>
                <a:gd name="T1" fmla="*/ 1 h 133"/>
                <a:gd name="T2" fmla="*/ 4 w 90"/>
                <a:gd name="T3" fmla="*/ 8 h 133"/>
                <a:gd name="T4" fmla="*/ 6 w 90"/>
                <a:gd name="T5" fmla="*/ 8 h 133"/>
                <a:gd name="T6" fmla="*/ 6 w 90"/>
                <a:gd name="T7" fmla="*/ 1 h 133"/>
                <a:gd name="T8" fmla="*/ 6 w 90"/>
                <a:gd name="T9" fmla="*/ 1 h 133"/>
                <a:gd name="T10" fmla="*/ 6 w 90"/>
                <a:gd name="T11" fmla="*/ 0 h 133"/>
                <a:gd name="T12" fmla="*/ 5 w 90"/>
                <a:gd name="T13" fmla="*/ 0 h 133"/>
                <a:gd name="T14" fmla="*/ 5 w 90"/>
                <a:gd name="T15" fmla="*/ 0 h 133"/>
                <a:gd name="T16" fmla="*/ 0 w 90"/>
                <a:gd name="T17" fmla="*/ 0 h 133"/>
                <a:gd name="T18" fmla="*/ 0 w 90"/>
                <a:gd name="T19" fmla="*/ 8 h 133"/>
                <a:gd name="T20" fmla="*/ 2 w 90"/>
                <a:gd name="T21" fmla="*/ 8 h 133"/>
                <a:gd name="T22" fmla="*/ 2 w 90"/>
                <a:gd name="T23" fmla="*/ 1 h 133"/>
                <a:gd name="T24" fmla="*/ 2 w 90"/>
                <a:gd name="T25" fmla="*/ 1 h 133"/>
                <a:gd name="T26" fmla="*/ 2 w 90"/>
                <a:gd name="T27" fmla="*/ 1 h 133"/>
                <a:gd name="T28" fmla="*/ 2 w 90"/>
                <a:gd name="T29" fmla="*/ 1 h 133"/>
                <a:gd name="T30" fmla="*/ 2 w 90"/>
                <a:gd name="T31" fmla="*/ 1 h 133"/>
                <a:gd name="T32" fmla="*/ 4 w 90"/>
                <a:gd name="T33" fmla="*/ 1 h 133"/>
                <a:gd name="T34" fmla="*/ 4 w 90"/>
                <a:gd name="T35" fmla="*/ 1 h 133"/>
                <a:gd name="T36" fmla="*/ 4 w 90"/>
                <a:gd name="T37" fmla="*/ 1 h 133"/>
                <a:gd name="T38" fmla="*/ 4 w 90"/>
                <a:gd name="T39" fmla="*/ 1 h 133"/>
                <a:gd name="T40" fmla="*/ 4 w 90"/>
                <a:gd name="T41" fmla="*/ 1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133"/>
                <a:gd name="T65" fmla="*/ 90 w 90"/>
                <a:gd name="T66" fmla="*/ 133 h 1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133">
                  <a:moveTo>
                    <a:pt x="59" y="27"/>
                  </a:moveTo>
                  <a:lnTo>
                    <a:pt x="59" y="133"/>
                  </a:lnTo>
                  <a:lnTo>
                    <a:pt x="90" y="133"/>
                  </a:lnTo>
                  <a:lnTo>
                    <a:pt x="90" y="26"/>
                  </a:lnTo>
                  <a:lnTo>
                    <a:pt x="89" y="22"/>
                  </a:lnTo>
                  <a:lnTo>
                    <a:pt x="86" y="13"/>
                  </a:lnTo>
                  <a:lnTo>
                    <a:pt x="79" y="4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28" y="133"/>
                  </a:lnTo>
                  <a:lnTo>
                    <a:pt x="28" y="27"/>
                  </a:lnTo>
                  <a:lnTo>
                    <a:pt x="29" y="25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8" y="24"/>
                  </a:lnTo>
                  <a:lnTo>
                    <a:pt x="59" y="26"/>
                  </a:lnTo>
                  <a:lnTo>
                    <a:pt x="5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3"/>
            <p:cNvSpPr>
              <a:spLocks noChangeAspect="1"/>
            </p:cNvSpPr>
            <p:nvPr/>
          </p:nvSpPr>
          <p:spPr bwMode="auto">
            <a:xfrm>
              <a:off x="1134" y="392"/>
              <a:ext cx="44" cy="68"/>
            </a:xfrm>
            <a:custGeom>
              <a:avLst/>
              <a:gdLst>
                <a:gd name="T0" fmla="*/ 5 w 88"/>
                <a:gd name="T1" fmla="*/ 9 h 135"/>
                <a:gd name="T2" fmla="*/ 5 w 88"/>
                <a:gd name="T3" fmla="*/ 9 h 135"/>
                <a:gd name="T4" fmla="*/ 6 w 88"/>
                <a:gd name="T5" fmla="*/ 9 h 135"/>
                <a:gd name="T6" fmla="*/ 6 w 88"/>
                <a:gd name="T7" fmla="*/ 8 h 135"/>
                <a:gd name="T8" fmla="*/ 6 w 88"/>
                <a:gd name="T9" fmla="*/ 8 h 135"/>
                <a:gd name="T10" fmla="*/ 6 w 88"/>
                <a:gd name="T11" fmla="*/ 2 h 135"/>
                <a:gd name="T12" fmla="*/ 6 w 88"/>
                <a:gd name="T13" fmla="*/ 1 h 135"/>
                <a:gd name="T14" fmla="*/ 6 w 88"/>
                <a:gd name="T15" fmla="*/ 1 h 135"/>
                <a:gd name="T16" fmla="*/ 5 w 88"/>
                <a:gd name="T17" fmla="*/ 1 h 135"/>
                <a:gd name="T18" fmla="*/ 5 w 88"/>
                <a:gd name="T19" fmla="*/ 0 h 135"/>
                <a:gd name="T20" fmla="*/ 2 w 88"/>
                <a:gd name="T21" fmla="*/ 0 h 135"/>
                <a:gd name="T22" fmla="*/ 1 w 88"/>
                <a:gd name="T23" fmla="*/ 1 h 135"/>
                <a:gd name="T24" fmla="*/ 1 w 88"/>
                <a:gd name="T25" fmla="*/ 1 h 135"/>
                <a:gd name="T26" fmla="*/ 1 w 88"/>
                <a:gd name="T27" fmla="*/ 1 h 135"/>
                <a:gd name="T28" fmla="*/ 0 w 88"/>
                <a:gd name="T29" fmla="*/ 2 h 135"/>
                <a:gd name="T30" fmla="*/ 0 w 88"/>
                <a:gd name="T31" fmla="*/ 8 h 135"/>
                <a:gd name="T32" fmla="*/ 1 w 88"/>
                <a:gd name="T33" fmla="*/ 8 h 135"/>
                <a:gd name="T34" fmla="*/ 1 w 88"/>
                <a:gd name="T35" fmla="*/ 9 h 135"/>
                <a:gd name="T36" fmla="*/ 1 w 88"/>
                <a:gd name="T37" fmla="*/ 9 h 135"/>
                <a:gd name="T38" fmla="*/ 2 w 88"/>
                <a:gd name="T39" fmla="*/ 9 h 135"/>
                <a:gd name="T40" fmla="*/ 5 w 88"/>
                <a:gd name="T41" fmla="*/ 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135"/>
                <a:gd name="T65" fmla="*/ 88 w 88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135">
                  <a:moveTo>
                    <a:pt x="67" y="135"/>
                  </a:moveTo>
                  <a:lnTo>
                    <a:pt x="75" y="133"/>
                  </a:lnTo>
                  <a:lnTo>
                    <a:pt x="82" y="129"/>
                  </a:lnTo>
                  <a:lnTo>
                    <a:pt x="86" y="121"/>
                  </a:lnTo>
                  <a:lnTo>
                    <a:pt x="88" y="113"/>
                  </a:lnTo>
                  <a:lnTo>
                    <a:pt x="88" y="22"/>
                  </a:lnTo>
                  <a:lnTo>
                    <a:pt x="86" y="14"/>
                  </a:lnTo>
                  <a:lnTo>
                    <a:pt x="82" y="6"/>
                  </a:lnTo>
                  <a:lnTo>
                    <a:pt x="75" y="2"/>
                  </a:lnTo>
                  <a:lnTo>
                    <a:pt x="67" y="0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13"/>
                  </a:lnTo>
                  <a:lnTo>
                    <a:pt x="2" y="121"/>
                  </a:lnTo>
                  <a:lnTo>
                    <a:pt x="6" y="129"/>
                  </a:lnTo>
                  <a:lnTo>
                    <a:pt x="13" y="133"/>
                  </a:lnTo>
                  <a:lnTo>
                    <a:pt x="22" y="135"/>
                  </a:lnTo>
                  <a:lnTo>
                    <a:pt x="67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4"/>
            <p:cNvSpPr>
              <a:spLocks noChangeAspect="1"/>
            </p:cNvSpPr>
            <p:nvPr/>
          </p:nvSpPr>
          <p:spPr bwMode="auto">
            <a:xfrm>
              <a:off x="1146" y="403"/>
              <a:ext cx="19" cy="47"/>
            </a:xfrm>
            <a:custGeom>
              <a:avLst/>
              <a:gdLst>
                <a:gd name="T0" fmla="*/ 2 w 37"/>
                <a:gd name="T1" fmla="*/ 6 h 94"/>
                <a:gd name="T2" fmla="*/ 3 w 37"/>
                <a:gd name="T3" fmla="*/ 6 h 94"/>
                <a:gd name="T4" fmla="*/ 3 w 37"/>
                <a:gd name="T5" fmla="*/ 6 h 94"/>
                <a:gd name="T6" fmla="*/ 3 w 37"/>
                <a:gd name="T7" fmla="*/ 6 h 94"/>
                <a:gd name="T8" fmla="*/ 3 w 37"/>
                <a:gd name="T9" fmla="*/ 6 h 94"/>
                <a:gd name="T10" fmla="*/ 3 w 37"/>
                <a:gd name="T11" fmla="*/ 1 h 94"/>
                <a:gd name="T12" fmla="*/ 3 w 37"/>
                <a:gd name="T13" fmla="*/ 1 h 94"/>
                <a:gd name="T14" fmla="*/ 3 w 37"/>
                <a:gd name="T15" fmla="*/ 1 h 94"/>
                <a:gd name="T16" fmla="*/ 3 w 37"/>
                <a:gd name="T17" fmla="*/ 0 h 94"/>
                <a:gd name="T18" fmla="*/ 2 w 37"/>
                <a:gd name="T19" fmla="*/ 0 h 94"/>
                <a:gd name="T20" fmla="*/ 1 w 37"/>
                <a:gd name="T21" fmla="*/ 0 h 94"/>
                <a:gd name="T22" fmla="*/ 1 w 37"/>
                <a:gd name="T23" fmla="*/ 0 h 94"/>
                <a:gd name="T24" fmla="*/ 1 w 37"/>
                <a:gd name="T25" fmla="*/ 1 h 94"/>
                <a:gd name="T26" fmla="*/ 1 w 37"/>
                <a:gd name="T27" fmla="*/ 1 h 94"/>
                <a:gd name="T28" fmla="*/ 0 w 37"/>
                <a:gd name="T29" fmla="*/ 1 h 94"/>
                <a:gd name="T30" fmla="*/ 0 w 37"/>
                <a:gd name="T31" fmla="*/ 6 h 94"/>
                <a:gd name="T32" fmla="*/ 1 w 37"/>
                <a:gd name="T33" fmla="*/ 6 h 94"/>
                <a:gd name="T34" fmla="*/ 1 w 37"/>
                <a:gd name="T35" fmla="*/ 6 h 94"/>
                <a:gd name="T36" fmla="*/ 1 w 37"/>
                <a:gd name="T37" fmla="*/ 6 h 94"/>
                <a:gd name="T38" fmla="*/ 1 w 37"/>
                <a:gd name="T39" fmla="*/ 6 h 94"/>
                <a:gd name="T40" fmla="*/ 2 w 37"/>
                <a:gd name="T41" fmla="*/ 6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94"/>
                <a:gd name="T65" fmla="*/ 37 w 37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94">
                  <a:moveTo>
                    <a:pt x="32" y="94"/>
                  </a:moveTo>
                  <a:lnTo>
                    <a:pt x="34" y="94"/>
                  </a:lnTo>
                  <a:lnTo>
                    <a:pt x="36" y="93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0"/>
                  </a:lnTo>
                  <a:lnTo>
                    <a:pt x="1" y="91"/>
                  </a:lnTo>
                  <a:lnTo>
                    <a:pt x="2" y="93"/>
                  </a:lnTo>
                  <a:lnTo>
                    <a:pt x="3" y="94"/>
                  </a:lnTo>
                  <a:lnTo>
                    <a:pt x="5" y="94"/>
                  </a:lnTo>
                  <a:lnTo>
                    <a:pt x="32" y="9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5"/>
            <p:cNvSpPr>
              <a:spLocks noChangeAspect="1"/>
            </p:cNvSpPr>
            <p:nvPr/>
          </p:nvSpPr>
          <p:spPr bwMode="auto">
            <a:xfrm>
              <a:off x="1189" y="393"/>
              <a:ext cx="44" cy="67"/>
            </a:xfrm>
            <a:custGeom>
              <a:avLst/>
              <a:gdLst>
                <a:gd name="T0" fmla="*/ 5 w 89"/>
                <a:gd name="T1" fmla="*/ 9 h 134"/>
                <a:gd name="T2" fmla="*/ 5 w 89"/>
                <a:gd name="T3" fmla="*/ 2 h 134"/>
                <a:gd name="T4" fmla="*/ 5 w 89"/>
                <a:gd name="T5" fmla="*/ 1 h 134"/>
                <a:gd name="T6" fmla="*/ 5 w 89"/>
                <a:gd name="T7" fmla="*/ 1 h 134"/>
                <a:gd name="T8" fmla="*/ 4 w 89"/>
                <a:gd name="T9" fmla="*/ 1 h 134"/>
                <a:gd name="T10" fmla="*/ 4 w 89"/>
                <a:gd name="T11" fmla="*/ 0 h 134"/>
                <a:gd name="T12" fmla="*/ 1 w 89"/>
                <a:gd name="T13" fmla="*/ 0 h 134"/>
                <a:gd name="T14" fmla="*/ 0 w 89"/>
                <a:gd name="T15" fmla="*/ 1 h 134"/>
                <a:gd name="T16" fmla="*/ 0 w 89"/>
                <a:gd name="T17" fmla="*/ 1 h 134"/>
                <a:gd name="T18" fmla="*/ 0 w 89"/>
                <a:gd name="T19" fmla="*/ 1 h 134"/>
                <a:gd name="T20" fmla="*/ 0 w 89"/>
                <a:gd name="T21" fmla="*/ 2 h 134"/>
                <a:gd name="T22" fmla="*/ 0 w 89"/>
                <a:gd name="T23" fmla="*/ 9 h 134"/>
                <a:gd name="T24" fmla="*/ 1 w 89"/>
                <a:gd name="T25" fmla="*/ 9 h 134"/>
                <a:gd name="T26" fmla="*/ 1 w 89"/>
                <a:gd name="T27" fmla="*/ 5 h 134"/>
                <a:gd name="T28" fmla="*/ 3 w 89"/>
                <a:gd name="T29" fmla="*/ 5 h 134"/>
                <a:gd name="T30" fmla="*/ 3 w 89"/>
                <a:gd name="T31" fmla="*/ 9 h 134"/>
                <a:gd name="T32" fmla="*/ 5 w 89"/>
                <a:gd name="T33" fmla="*/ 9 h 1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134"/>
                <a:gd name="T53" fmla="*/ 89 w 89"/>
                <a:gd name="T54" fmla="*/ 134 h 1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134">
                  <a:moveTo>
                    <a:pt x="89" y="134"/>
                  </a:moveTo>
                  <a:lnTo>
                    <a:pt x="89" y="23"/>
                  </a:lnTo>
                  <a:lnTo>
                    <a:pt x="87" y="14"/>
                  </a:lnTo>
                  <a:lnTo>
                    <a:pt x="83" y="6"/>
                  </a:lnTo>
                  <a:lnTo>
                    <a:pt x="75" y="2"/>
                  </a:lnTo>
                  <a:lnTo>
                    <a:pt x="66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26" y="134"/>
                  </a:lnTo>
                  <a:lnTo>
                    <a:pt x="26" y="77"/>
                  </a:lnTo>
                  <a:lnTo>
                    <a:pt x="61" y="77"/>
                  </a:lnTo>
                  <a:lnTo>
                    <a:pt x="61" y="134"/>
                  </a:lnTo>
                  <a:lnTo>
                    <a:pt x="89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6"/>
            <p:cNvSpPr>
              <a:spLocks noChangeAspect="1"/>
            </p:cNvSpPr>
            <p:nvPr/>
          </p:nvSpPr>
          <p:spPr bwMode="auto">
            <a:xfrm>
              <a:off x="1201" y="404"/>
              <a:ext cx="19" cy="17"/>
            </a:xfrm>
            <a:custGeom>
              <a:avLst/>
              <a:gdLst>
                <a:gd name="T0" fmla="*/ 3 w 38"/>
                <a:gd name="T1" fmla="*/ 3 h 34"/>
                <a:gd name="T2" fmla="*/ 3 w 38"/>
                <a:gd name="T3" fmla="*/ 1 h 34"/>
                <a:gd name="T4" fmla="*/ 3 w 38"/>
                <a:gd name="T5" fmla="*/ 1 h 34"/>
                <a:gd name="T6" fmla="*/ 3 w 38"/>
                <a:gd name="T7" fmla="*/ 1 h 34"/>
                <a:gd name="T8" fmla="*/ 3 w 38"/>
                <a:gd name="T9" fmla="*/ 0 h 34"/>
                <a:gd name="T10" fmla="*/ 3 w 38"/>
                <a:gd name="T11" fmla="*/ 0 h 34"/>
                <a:gd name="T12" fmla="*/ 1 w 38"/>
                <a:gd name="T13" fmla="*/ 0 h 34"/>
                <a:gd name="T14" fmla="*/ 1 w 38"/>
                <a:gd name="T15" fmla="*/ 0 h 34"/>
                <a:gd name="T16" fmla="*/ 1 w 38"/>
                <a:gd name="T17" fmla="*/ 1 h 34"/>
                <a:gd name="T18" fmla="*/ 0 w 38"/>
                <a:gd name="T19" fmla="*/ 1 h 34"/>
                <a:gd name="T20" fmla="*/ 0 w 38"/>
                <a:gd name="T21" fmla="*/ 1 h 34"/>
                <a:gd name="T22" fmla="*/ 0 w 38"/>
                <a:gd name="T23" fmla="*/ 3 h 34"/>
                <a:gd name="T24" fmla="*/ 3 w 38"/>
                <a:gd name="T25" fmla="*/ 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34"/>
                <a:gd name="T41" fmla="*/ 38 w 38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34">
                  <a:moveTo>
                    <a:pt x="38" y="34"/>
                  </a:moveTo>
                  <a:lnTo>
                    <a:pt x="38" y="4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7"/>
            <p:cNvSpPr>
              <a:spLocks noChangeAspect="1"/>
            </p:cNvSpPr>
            <p:nvPr/>
          </p:nvSpPr>
          <p:spPr bwMode="auto">
            <a:xfrm>
              <a:off x="1246" y="394"/>
              <a:ext cx="45" cy="67"/>
            </a:xfrm>
            <a:custGeom>
              <a:avLst/>
              <a:gdLst>
                <a:gd name="T0" fmla="*/ 6 w 89"/>
                <a:gd name="T1" fmla="*/ 9 h 134"/>
                <a:gd name="T2" fmla="*/ 6 w 89"/>
                <a:gd name="T3" fmla="*/ 2 h 134"/>
                <a:gd name="T4" fmla="*/ 6 w 89"/>
                <a:gd name="T5" fmla="*/ 1 h 134"/>
                <a:gd name="T6" fmla="*/ 6 w 89"/>
                <a:gd name="T7" fmla="*/ 1 h 134"/>
                <a:gd name="T8" fmla="*/ 5 w 89"/>
                <a:gd name="T9" fmla="*/ 1 h 134"/>
                <a:gd name="T10" fmla="*/ 5 w 89"/>
                <a:gd name="T11" fmla="*/ 0 h 134"/>
                <a:gd name="T12" fmla="*/ 2 w 89"/>
                <a:gd name="T13" fmla="*/ 0 h 134"/>
                <a:gd name="T14" fmla="*/ 1 w 89"/>
                <a:gd name="T15" fmla="*/ 1 h 134"/>
                <a:gd name="T16" fmla="*/ 1 w 89"/>
                <a:gd name="T17" fmla="*/ 1 h 134"/>
                <a:gd name="T18" fmla="*/ 1 w 89"/>
                <a:gd name="T19" fmla="*/ 1 h 134"/>
                <a:gd name="T20" fmla="*/ 0 w 89"/>
                <a:gd name="T21" fmla="*/ 2 h 134"/>
                <a:gd name="T22" fmla="*/ 0 w 89"/>
                <a:gd name="T23" fmla="*/ 9 h 134"/>
                <a:gd name="T24" fmla="*/ 2 w 89"/>
                <a:gd name="T25" fmla="*/ 9 h 134"/>
                <a:gd name="T26" fmla="*/ 2 w 89"/>
                <a:gd name="T27" fmla="*/ 5 h 134"/>
                <a:gd name="T28" fmla="*/ 4 w 89"/>
                <a:gd name="T29" fmla="*/ 5 h 134"/>
                <a:gd name="T30" fmla="*/ 4 w 89"/>
                <a:gd name="T31" fmla="*/ 9 h 134"/>
                <a:gd name="T32" fmla="*/ 6 w 89"/>
                <a:gd name="T33" fmla="*/ 9 h 1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134"/>
                <a:gd name="T53" fmla="*/ 89 w 89"/>
                <a:gd name="T54" fmla="*/ 134 h 1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134">
                  <a:moveTo>
                    <a:pt x="89" y="134"/>
                  </a:moveTo>
                  <a:lnTo>
                    <a:pt x="89" y="23"/>
                  </a:lnTo>
                  <a:lnTo>
                    <a:pt x="87" y="14"/>
                  </a:lnTo>
                  <a:lnTo>
                    <a:pt x="83" y="7"/>
                  </a:lnTo>
                  <a:lnTo>
                    <a:pt x="75" y="2"/>
                  </a:lnTo>
                  <a:lnTo>
                    <a:pt x="66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26" y="134"/>
                  </a:lnTo>
                  <a:lnTo>
                    <a:pt x="26" y="79"/>
                  </a:lnTo>
                  <a:lnTo>
                    <a:pt x="62" y="79"/>
                  </a:lnTo>
                  <a:lnTo>
                    <a:pt x="62" y="134"/>
                  </a:lnTo>
                  <a:lnTo>
                    <a:pt x="89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8"/>
            <p:cNvSpPr>
              <a:spLocks noChangeAspect="1"/>
            </p:cNvSpPr>
            <p:nvPr/>
          </p:nvSpPr>
          <p:spPr bwMode="auto">
            <a:xfrm>
              <a:off x="1259" y="405"/>
              <a:ext cx="19" cy="17"/>
            </a:xfrm>
            <a:custGeom>
              <a:avLst/>
              <a:gdLst>
                <a:gd name="T0" fmla="*/ 3 w 38"/>
                <a:gd name="T1" fmla="*/ 3 h 34"/>
                <a:gd name="T2" fmla="*/ 3 w 38"/>
                <a:gd name="T3" fmla="*/ 1 h 34"/>
                <a:gd name="T4" fmla="*/ 3 w 38"/>
                <a:gd name="T5" fmla="*/ 1 h 34"/>
                <a:gd name="T6" fmla="*/ 3 w 38"/>
                <a:gd name="T7" fmla="*/ 1 h 34"/>
                <a:gd name="T8" fmla="*/ 3 w 38"/>
                <a:gd name="T9" fmla="*/ 0 h 34"/>
                <a:gd name="T10" fmla="*/ 3 w 38"/>
                <a:gd name="T11" fmla="*/ 0 h 34"/>
                <a:gd name="T12" fmla="*/ 1 w 38"/>
                <a:gd name="T13" fmla="*/ 0 h 34"/>
                <a:gd name="T14" fmla="*/ 1 w 38"/>
                <a:gd name="T15" fmla="*/ 0 h 34"/>
                <a:gd name="T16" fmla="*/ 1 w 38"/>
                <a:gd name="T17" fmla="*/ 1 h 34"/>
                <a:gd name="T18" fmla="*/ 0 w 38"/>
                <a:gd name="T19" fmla="*/ 1 h 34"/>
                <a:gd name="T20" fmla="*/ 0 w 38"/>
                <a:gd name="T21" fmla="*/ 1 h 34"/>
                <a:gd name="T22" fmla="*/ 0 w 38"/>
                <a:gd name="T23" fmla="*/ 3 h 34"/>
                <a:gd name="T24" fmla="*/ 3 w 38"/>
                <a:gd name="T25" fmla="*/ 3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34"/>
                <a:gd name="T41" fmla="*/ 38 w 38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34">
                  <a:moveTo>
                    <a:pt x="38" y="34"/>
                  </a:moveTo>
                  <a:lnTo>
                    <a:pt x="38" y="4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19" descr="WSFO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6688"/>
            <a:ext cx="10668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36" name="Rectangle 20"/>
          <p:cNvSpPr>
            <a:spLocks noChangeArrowheads="1"/>
          </p:cNvSpPr>
          <p:nvPr/>
        </p:nvSpPr>
        <p:spPr bwMode="auto">
          <a:xfrm>
            <a:off x="6248400" y="5089525"/>
            <a:ext cx="2286000" cy="701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atin typeface="Arial" pitchFamily="34" charset="0"/>
              </a:rPr>
              <a:t>Chris </a:t>
            </a:r>
            <a:r>
              <a:rPr lang="en-US" sz="2000" b="1" dirty="0" err="1">
                <a:latin typeface="Arial" pitchFamily="34" charset="0"/>
              </a:rPr>
              <a:t>Landsea</a:t>
            </a:r>
            <a:endParaRPr lang="en-US" sz="2000" b="1" dirty="0"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n-US" sz="2000" b="1" dirty="0">
                <a:latin typeface="Arial" pitchFamily="34" charset="0"/>
              </a:rPr>
              <a:t>NHC</a:t>
            </a:r>
          </a:p>
        </p:txBody>
      </p:sp>
      <p:sp>
        <p:nvSpPr>
          <p:cNvPr id="393237" name="Rectangle 21"/>
          <p:cNvSpPr>
            <a:spLocks noChangeArrowheads="1"/>
          </p:cNvSpPr>
          <p:nvPr/>
        </p:nvSpPr>
        <p:spPr bwMode="auto">
          <a:xfrm>
            <a:off x="914400" y="5105400"/>
            <a:ext cx="1981200" cy="701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atin typeface="Arial" pitchFamily="34" charset="0"/>
              </a:rPr>
              <a:t>Shirley Murillo</a:t>
            </a:r>
          </a:p>
          <a:p>
            <a:pPr algn="ctr" eaLnBrk="1" hangingPunct="1">
              <a:defRPr/>
            </a:pPr>
            <a:r>
              <a:rPr lang="en-US" sz="2000" b="1" dirty="0">
                <a:latin typeface="Arial" pitchFamily="34" charset="0"/>
              </a:rPr>
              <a:t>NOAA/HRD</a:t>
            </a:r>
          </a:p>
        </p:txBody>
      </p:sp>
      <p:sp>
        <p:nvSpPr>
          <p:cNvPr id="393239" name="Text Box 23"/>
          <p:cNvSpPr txBox="1">
            <a:spLocks noChangeArrowheads="1"/>
          </p:cNvSpPr>
          <p:nvPr/>
        </p:nvSpPr>
        <p:spPr bwMode="auto">
          <a:xfrm>
            <a:off x="1905000" y="5834063"/>
            <a:ext cx="5211763" cy="923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Arial" pitchFamily="34" charset="0"/>
              </a:rPr>
              <a:t>65th  Interdepartmental Hurricane Conference</a:t>
            </a:r>
          </a:p>
          <a:p>
            <a:pPr algn="ctr" eaLnBrk="1" hangingPunct="1">
              <a:defRPr/>
            </a:pPr>
            <a:r>
              <a:rPr lang="en-US" b="1" dirty="0">
                <a:latin typeface="Arial" pitchFamily="34" charset="0"/>
              </a:rPr>
              <a:t>Miami, FL</a:t>
            </a:r>
          </a:p>
          <a:p>
            <a:pPr algn="ctr" eaLnBrk="1" hangingPunct="1">
              <a:defRPr/>
            </a:pPr>
            <a:r>
              <a:rPr lang="en-US" b="1" dirty="0">
                <a:latin typeface="Arial" pitchFamily="34" charset="0"/>
              </a:rPr>
              <a:t>March 3,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Forecaster Priorities</a:t>
            </a:r>
            <a:endParaRPr 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Round (2003)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change, rapid intensification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“Guidance on guidance” for track, intensity and precipitation – probabilistic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Precipitation amount and distribution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occurrence of guidance and official track outliers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 improved observational systems in the storm and its environment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Sixth Round (2011)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change, rapid intensification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observational systems in the storm and its environment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on guidance for track, intensity and precipitation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 surge, coastal inundation modeling/applications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and extended track guidance) and identify and removal of outliers</a:t>
            </a:r>
          </a:p>
          <a:p>
            <a:pPr eaLnBrk="1" hangingPunct="1">
              <a:buFontTx/>
              <a:buAutoNum type="arabicPeriod"/>
              <a:defRPr/>
            </a:pPr>
            <a:endParaRPr lang="en-US" sz="2000" u="sn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B1101646-7B15-4DB9-B5CF-78E66A1DEBEB}" type="slidenum">
              <a:rPr lang="en-US" smtClean="0">
                <a:latin typeface="Arial" charset="0"/>
              </a:rPr>
              <a:pPr>
                <a:defRPr/>
              </a:pPr>
              <a:t>10</a:t>
            </a:fld>
            <a:endParaRPr lang="en-US" smtClean="0">
              <a:latin typeface="Arial" charset="0"/>
            </a:endParaRP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886200" y="2743200"/>
            <a:ext cx="83820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3505200" y="2895600"/>
            <a:ext cx="1219200" cy="2438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Modeling Priorities</a:t>
            </a:r>
            <a:br>
              <a:rPr lang="en-US" sz="4000" dirty="0" smtClean="0"/>
            </a:br>
            <a:r>
              <a:rPr lang="en-US" sz="2000" dirty="0" smtClean="0"/>
              <a:t>(Provided by EMC)</a:t>
            </a:r>
            <a:endParaRPr lang="en-US" sz="2000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Second Round (2003)</a:t>
            </a:r>
          </a:p>
          <a:p>
            <a:pPr eaLnBrk="1" hangingPunct="1">
              <a:buClr>
                <a:srgbClr val="FFFF00"/>
              </a:buClr>
              <a:buFont typeface="Tahoma" pitchFamily="34" charset="0"/>
              <a:buAutoNum type="arabicPeriod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Improved model development to advance track and intensity forecasts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Improved boundary layer representation for coupled air/sea/land models-hurricane rainfall and inland flooding problem</a:t>
            </a:r>
          </a:p>
          <a:p>
            <a:pPr eaLnBrk="1" hangingPunct="1">
              <a:buClr>
                <a:srgbClr val="FFFF00"/>
              </a:buClr>
              <a:buFont typeface="Tahoma" pitchFamily="34" charset="0"/>
              <a:buAutoNum type="arabicPeriod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Improved targeting strategies for hurricane surveillance missions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Transforming results from field programs, e.g., Coupled Boundary Layers/Air-Sea Transfer (CBLAST), into tangible results for NWP models.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Diagnostic studies of storm scale structure changes from high resolution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Sixth Round (2011)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General model improvements to advance NCEP global model track forecasts, improve 5-7 day 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Diagnostic techniques to further increase the utility of global models in forecasting tropical cyclone genesis</a:t>
            </a:r>
          </a:p>
          <a:p>
            <a:pPr eaLnBrk="1" hangingPunct="1">
              <a:buClr>
                <a:srgbClr val="FFFF00"/>
              </a:buClr>
              <a:buFontTx/>
              <a:buAutoNum type="arabicPeriod"/>
              <a:defRPr/>
            </a:pP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Improvements specific to operational HWRF modeling system</a:t>
            </a:r>
          </a:p>
          <a:p>
            <a:pPr eaLnBrk="1" hangingPunct="1">
              <a:buFontTx/>
              <a:buNone/>
              <a:defRPr/>
            </a:pPr>
            <a:endParaRPr lang="en-US" sz="1800" u="sn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95791233-A5FB-40AE-804C-F142B2E16D37}" type="slidenum">
              <a:rPr lang="en-US" smtClean="0">
                <a:latin typeface="Arial" charset="0"/>
              </a:rPr>
              <a:pPr>
                <a:defRPr/>
              </a:pPr>
              <a:t>11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ACF8AF8F-265A-4EA6-A2B5-A2A95C90B87A}" type="slidenum">
              <a:rPr lang="en-US" smtClean="0">
                <a:latin typeface="Arial" charset="0"/>
              </a:rPr>
              <a:pPr>
                <a:defRPr/>
              </a:pPr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Challenges for FY11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US" sz="2800" smtClean="0">
                <a:solidFill>
                  <a:srgbClr val="FFFF00"/>
                </a:solidFill>
                <a:effectLst/>
                <a:latin typeface="Arial" charset="0"/>
              </a:rPr>
              <a:t>Sixth round funding recommendation</a:t>
            </a:r>
          </a:p>
          <a:p>
            <a:pPr lvl="1"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US" sz="1800" smtClean="0">
                <a:effectLst/>
                <a:latin typeface="Arial" charset="0"/>
              </a:rPr>
              <a:t>35 LOI and 25 full proposals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  <a:latin typeface="Arial" charset="0"/>
              </a:rPr>
              <a:t>Steering committee review proposals – Complete Feb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  <a:latin typeface="Arial" charset="0"/>
              </a:rPr>
              <a:t>Rank and select proposals for funding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  <a:latin typeface="Arial" charset="0"/>
              </a:rPr>
              <a:t>Work with Grants Office to fund selected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  <a:latin typeface="Arial" charset="0"/>
              </a:rPr>
              <a:t>Find Point of contacts among NHC forecasters and support staff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  <a:latin typeface="Arial" charset="0"/>
              </a:rPr>
              <a:t>Work with PIs to setup timelines for their projects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US" sz="2800" smtClean="0">
                <a:solidFill>
                  <a:srgbClr val="FFFF00"/>
                </a:solidFill>
                <a:effectLst/>
                <a:latin typeface="Arial" charset="0"/>
              </a:rPr>
              <a:t>Test and 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  <a:latin typeface="Arial" charset="0"/>
              </a:rPr>
              <a:t>Prepare real-time testing &amp; evaluation for 5</a:t>
            </a:r>
            <a:r>
              <a:rPr lang="en-US" sz="1800" baseline="30000" smtClean="0">
                <a:effectLst/>
                <a:latin typeface="Arial" charset="0"/>
              </a:rPr>
              <a:t>th</a:t>
            </a:r>
            <a:r>
              <a:rPr lang="en-US" sz="1800" smtClean="0">
                <a:effectLst/>
                <a:latin typeface="Arial" charset="0"/>
              </a:rPr>
              <a:t> round projects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  <a:latin typeface="Arial" charset="0"/>
              </a:rPr>
              <a:t>Set up necessary software code and data flow.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US" sz="2800" smtClean="0">
                <a:solidFill>
                  <a:srgbClr val="FFFF00"/>
                </a:solidFill>
                <a:effectLst/>
                <a:latin typeface="Arial" charset="0"/>
              </a:rPr>
              <a:t>Completion of 5</a:t>
            </a:r>
            <a:r>
              <a:rPr lang="en-US" sz="2800" baseline="30000" smtClean="0">
                <a:solidFill>
                  <a:srgbClr val="FFFF00"/>
                </a:solidFill>
                <a:effectLst/>
                <a:latin typeface="Arial" charset="0"/>
              </a:rPr>
              <a:t>th</a:t>
            </a:r>
            <a:r>
              <a:rPr lang="en-US" sz="2800" smtClean="0">
                <a:solidFill>
                  <a:srgbClr val="FFFF00"/>
                </a:solidFill>
                <a:effectLst/>
                <a:latin typeface="Arial" charset="0"/>
              </a:rPr>
              <a:t> round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  <a:latin typeface="Arial" charset="0"/>
              </a:rPr>
              <a:t>Final reports for 5</a:t>
            </a:r>
            <a:r>
              <a:rPr lang="en-US" sz="1800" baseline="30000" smtClean="0">
                <a:effectLst/>
                <a:latin typeface="Arial" charset="0"/>
              </a:rPr>
              <a:t>th</a:t>
            </a:r>
            <a:r>
              <a:rPr lang="en-US" sz="1800" smtClean="0">
                <a:effectLst/>
                <a:latin typeface="Arial" charset="0"/>
              </a:rPr>
              <a:t> round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  <a:latin typeface="Arial" charset="0"/>
              </a:rPr>
              <a:t>POC feedback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  <a:latin typeface="Arial" charset="0"/>
              </a:rPr>
              <a:t>JHT final review/reports to NHC Director for acceptance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endParaRPr lang="en-US" sz="180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</a:pPr>
            <a:r>
              <a:rPr lang="en-US" sz="2800" smtClean="0">
                <a:solidFill>
                  <a:srgbClr val="FFFF00"/>
                </a:solidFill>
                <a:effectLst/>
                <a:latin typeface="Arial" charset="0"/>
              </a:rPr>
              <a:t>Implement newly accepted projects (NHC)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9B505238-4364-40C6-988A-C83F2AEE037A}" type="slidenum">
              <a:rPr lang="en-US" smtClean="0">
                <a:latin typeface="Arial" charset="0"/>
              </a:rPr>
              <a:pPr>
                <a:defRPr/>
              </a:pPr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52400" y="52388"/>
            <a:ext cx="8915400" cy="1090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Acknowledgements</a:t>
            </a: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6675" y="914400"/>
            <a:ext cx="8991600" cy="495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JHT Steering Committee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Shirley Murillo, JHT Admin. Asst.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Chris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Landsea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NHC SOO and JHT Admin. Asst.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Jose Salazar, JHT meteorologist/programmer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NHC and EMC forecaster and points of contact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NHC/Technical Support Branch staff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JHT principal investigators and other funded participants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USWRP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NOAA/OAR Office of Weather and Air Quality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NHC  admin staff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9800F58B-2456-46AE-BCD9-70E5EE79F5C2}" type="slidenum">
              <a:rPr lang="en-US" smtClean="0">
                <a:latin typeface="Arial" charset="0"/>
              </a:rPr>
              <a:pPr>
                <a:defRPr/>
              </a:pPr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925513"/>
            <a:ext cx="8916988" cy="57388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Logistics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Dedicated physical space in operations, offices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Personnel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NHC dedicating about 1.5 FTE spread across ~12 people</a:t>
            </a:r>
          </a:p>
          <a:p>
            <a:pPr lvl="1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0.5 FTE reimbursed by USWRP for quarter-time JHT Director and one quarter-time JHT administrative assistant </a:t>
            </a:r>
          </a:p>
          <a:p>
            <a:pPr lvl="1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NHC contributing 1.0 FTE, including NHC member on JHT Steering Committee, forecasters, and technical support staff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Forecaster and technical points of contact (POC)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Programming, system administration, and network support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Administrative support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Computing Resources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Network connectivity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Operational data flow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b="1" dirty="0" smtClean="0">
              <a:effectLst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solidFill>
                  <a:schemeClr val="tx1"/>
                </a:solidFill>
                <a:latin typeface="Arial" charset="0"/>
                <a:cs typeface="Arial" charset="0"/>
              </a:rPr>
              <a:t>NHC Contributions to JHT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88615B27-10C9-4ADA-AEC5-A852D97A6382}" type="slidenum">
              <a:rPr lang="en-US" smtClean="0">
                <a:latin typeface="Arial" charset="0"/>
              </a:rPr>
              <a:pPr>
                <a:defRPr/>
              </a:pPr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381000" y="0"/>
            <a:ext cx="8458200" cy="6096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JHT Website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62000"/>
            <a:ext cx="7848600" cy="6049963"/>
          </a:xfrm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276600" y="417513"/>
            <a:ext cx="2738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Go to www.nhc.noaa.gov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157A5BC8-7FC0-40F1-90BB-013E82A9C1F1}" type="slidenum">
              <a:rPr lang="en-US" smtClean="0">
                <a:latin typeface="Arial" charset="0"/>
              </a:rPr>
              <a:pPr>
                <a:defRPr/>
              </a:pPr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64759D43-87B2-4108-AE15-FB974C3ACDD3}" type="slidenum">
              <a:rPr lang="en-US" smtClean="0">
                <a:latin typeface="Arial" charset="0"/>
              </a:rPr>
              <a:pPr>
                <a:defRPr/>
              </a:pPr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152400" y="2262188"/>
            <a:ext cx="8915400" cy="10906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Supplemental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C5C249F2-3607-4008-A9A4-762551D8D867}" type="slidenum">
              <a:rPr lang="en-US" smtClean="0">
                <a:latin typeface="Arial" charset="0"/>
              </a:rPr>
              <a:pPr>
                <a:defRPr/>
              </a:pPr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838200"/>
          </a:xfrm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JHT Infrastructure</a:t>
            </a:r>
            <a:endParaRPr lang="en-US" sz="4000" smtClean="0">
              <a:latin typeface="Arial" charset="0"/>
            </a:endParaRP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i="1" dirty="0" smtClean="0">
                <a:solidFill>
                  <a:schemeClr val="hlink"/>
                </a:solidFill>
                <a:latin typeface="Arial" charset="0"/>
              </a:rPr>
              <a:t>Personnel </a:t>
            </a:r>
            <a:endParaRPr lang="en-US" sz="2800" i="1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" charset="0"/>
              </a:rPr>
              <a:t>Quarter-time Director (NOAA FTE)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" charset="0"/>
              </a:rPr>
              <a:t>7-member Steering Committee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Three from NOAA (one TPC), two from DOD, and two from the academic community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TPC member serves as co-Chair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" charset="0"/>
              </a:rPr>
              <a:t>Two quarter-time administrative assistants (NOAA FTE)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" charset="0"/>
              </a:rPr>
              <a:t>One IT Facilitator (meteorologist/programmer)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i="1" dirty="0" smtClean="0">
                <a:solidFill>
                  <a:schemeClr val="hlink"/>
                </a:solidFill>
                <a:latin typeface="Arial" charset="0"/>
              </a:rPr>
              <a:t>Computing Resources</a:t>
            </a:r>
            <a:endParaRPr lang="en-US" sz="2800" i="1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" charset="0"/>
              </a:rPr>
              <a:t>Server and workstations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" charset="0"/>
              </a:rPr>
              <a:t>Software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934200" cy="762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  <a:effectLst/>
              </a:rPr>
              <a:t>JHT 5</a:t>
            </a:r>
            <a:r>
              <a:rPr lang="en-US" sz="2800" baseline="30000" smtClean="0">
                <a:solidFill>
                  <a:schemeClr val="tx1"/>
                </a:solidFill>
                <a:effectLst/>
              </a:rPr>
              <a:t>th</a:t>
            </a:r>
            <a:r>
              <a:rPr lang="en-US" sz="2800" smtClean="0">
                <a:solidFill>
                  <a:schemeClr val="tx1"/>
                </a:solidFill>
                <a:effectLst/>
              </a:rPr>
              <a:t> Round Projects</a:t>
            </a:r>
            <a:r>
              <a:rPr lang="en-US" sz="3600" smtClean="0">
                <a:solidFill>
                  <a:schemeClr val="tx1"/>
                </a:solidFill>
                <a:effectLst/>
              </a:rPr>
              <a:t> - </a:t>
            </a:r>
            <a:r>
              <a:rPr lang="en-US" sz="1600" smtClean="0">
                <a:solidFill>
                  <a:schemeClr val="tx1"/>
                </a:solidFill>
                <a:effectLst/>
              </a:rPr>
              <a:t>Dynamical model upgrades</a:t>
            </a:r>
          </a:p>
        </p:txBody>
      </p:sp>
      <p:graphicFrame>
        <p:nvGraphicFramePr>
          <p:cNvPr id="150639" name="Group 111"/>
          <p:cNvGraphicFramePr>
            <a:graphicFrameLocks noGrp="1"/>
          </p:cNvGraphicFramePr>
          <p:nvPr>
            <p:ph idx="1"/>
          </p:nvPr>
        </p:nvGraphicFramePr>
        <p:xfrm>
          <a:off x="381000" y="1660525"/>
          <a:ext cx="8534400" cy="4816476"/>
        </p:xfrm>
        <a:graphic>
          <a:graphicData uri="http://schemas.openxmlformats.org/drawingml/2006/table">
            <a:tbl>
              <a:tblPr/>
              <a:tblGrid>
                <a:gridCol w="4114800"/>
                <a:gridCol w="2514600"/>
                <a:gridCol w="1905000"/>
              </a:tblGrid>
              <a:tr h="45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Proposal Title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Model Transitions to Operations at NCEP/EMC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Tuleya (SAIC)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Pasch, Blake, Landsea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Improving the Hurricane WRF-Ocean Coupled System for Transition to Operations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Ginis (U Rhode Island)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Bender (NOAA/GFDL)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Pasch, Cangialosi, Landsea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Evaluation and Improvements of Cloud and Precipitation Physics in the Operational Hurricane WRF Model at NOAA/EMC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Wang (U Hawaii)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Phillips (U Hawaii)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Brennan,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Landsea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Evaluation and Improvement of Ocean Model Parameterizations for NCEP Operations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Shay (U Miami)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Halliwell (U Miami)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Avila,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Schauer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Landsea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Improving Predictability of the Atlantic Warm Pool in Ocean Model for Assistance to Operational Hurricane Forecast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Wang  (NOAA/AOML)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Lee (NOAA/AOML)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Pasch,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Schauer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Landsea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566F5EA5-3D91-41A9-8938-634B040F5868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5788"/>
            <a:ext cx="8229600" cy="1014412"/>
          </a:xfrm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Joint Hurricane Testbed   Mission Statement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5029200"/>
          </a:xfrm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dirty="0" smtClean="0"/>
              <a:t>	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The mission of the Joint Hurricane Test Bed is to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transfer more rapidly and smoothly new technology, research results, and observational advances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 of the United States Weather Research (USWRP), its sponsoring agencies, the academic community and other groups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into improved tropical cyclone analysis and prediction at operational centers.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067800" cy="7620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chemeClr val="tx1"/>
                </a:solidFill>
                <a:effectLst/>
              </a:rPr>
              <a:t>JHT 5</a:t>
            </a:r>
            <a:r>
              <a:rPr lang="en-US" sz="2800" baseline="30000" smtClean="0">
                <a:solidFill>
                  <a:schemeClr val="tx1"/>
                </a:solidFill>
                <a:effectLst/>
              </a:rPr>
              <a:t>th</a:t>
            </a:r>
            <a:r>
              <a:rPr lang="en-US" sz="2800" smtClean="0">
                <a:solidFill>
                  <a:schemeClr val="tx1"/>
                </a:solidFill>
                <a:effectLst/>
              </a:rPr>
              <a:t> Round Projects -</a:t>
            </a:r>
            <a:br>
              <a:rPr lang="en-US" sz="2800" smtClean="0">
                <a:solidFill>
                  <a:schemeClr val="tx1"/>
                </a:solidFill>
                <a:effectLst/>
              </a:rPr>
            </a:br>
            <a:r>
              <a:rPr lang="en-US" sz="1600" smtClean="0">
                <a:solidFill>
                  <a:schemeClr val="tx1"/>
                </a:solidFill>
                <a:effectLst/>
              </a:rPr>
              <a:t>Statistical intensity forecast guidance, Tropical cyclone structure/wind/wave distribution,  Enhancements to operational environment</a:t>
            </a:r>
          </a:p>
        </p:txBody>
      </p:sp>
      <p:graphicFrame>
        <p:nvGraphicFramePr>
          <p:cNvPr id="3118" name="Group 46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6313488"/>
        </p:xfrm>
        <a:graphic>
          <a:graphicData uri="http://schemas.openxmlformats.org/drawingml/2006/table">
            <a:tbl>
              <a:tblPr/>
              <a:tblGrid>
                <a:gridCol w="4178300"/>
                <a:gridCol w="3289300"/>
                <a:gridCol w="1676400"/>
              </a:tblGrid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Proposal Title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PIs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POC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Advanced Applications of the Monte Carlo Wind Probability Model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Kidder (CSU)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DeMaria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(NOAA/NESDIS)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Brennan, Berg, Lauer, Landsea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ATCF Requirements, Intensity Consensus and Sea Heights Consistent w/ NHC Forecasts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Sampson (NRL)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Avila, Brown, Sisko, Christensen, Landsea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In-Flight Data Processing for the Wind Swath Radar Altimeter (WSRA) for Real-Time Reporting of Directional Ocean Wave Spectra from the NOAA WP-3D Hurricane Reconnaissance Aircraft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PopStefanjia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ProSensing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Beven, Brown, Lauer, Landsea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Improvement in the Rapid Intensity Index Incorporation of Inner Core Information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Kaplan,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Cione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Dunion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(NOAA/AOML)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Dostalek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(CIRA/CSU)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DeMaria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Knaff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(NOAA/NESDIS)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Lee (NRL)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Avila, Kimberlain, Blake, Sisko, Landsea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Improved Real-Time Hurricane Ocean Vector Winds from QuikSCAT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Jones (U Central Florida)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Uhlhorn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(NOAA/AOML)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Chang,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Zelenak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(NOAA/NESDIS)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Brennan, Beven, Landsea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New Secondary Eyewall Formation Index: Transition to Operations and Quantification of Associated Intensity Changes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Kossin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(U Wisconsin/CIMSS)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Kimberlain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Berg,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Sisko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Landsea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Development of a Unified Dropsonde Quality Assurance and Visualization Capability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Black (NOAA/AOML)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Martin (NCAR/EOL)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Franklin,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Landsea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ED7A6B63-CB66-414B-8F9D-A43664C54DD7}" type="slidenum">
              <a:rPr lang="en-US" smtClean="0">
                <a:latin typeface="Arial" charset="0"/>
              </a:rPr>
              <a:pPr>
                <a:defRPr/>
              </a:pPr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CC00"/>
                </a:solidFill>
              </a:rPr>
              <a:t>Highlights of 4th Round Completed Projects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800600" y="3200400"/>
            <a:ext cx="434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</a:rPr>
              <a:t>Visualization Tool &amp; SFMR – Carswell/Uhlhorn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800600" y="6477000"/>
            <a:ext cx="434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TC Dressing – Hansen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0" y="3200400"/>
            <a:ext cx="434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Sea Spray Parameterization – Bao/Fairall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0" y="6477000"/>
            <a:ext cx="434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Coupled TC-Wave-Ocean - Ginis</a:t>
            </a:r>
          </a:p>
        </p:txBody>
      </p:sp>
      <p:grpSp>
        <p:nvGrpSpPr>
          <p:cNvPr id="23560" name="Group 36"/>
          <p:cNvGrpSpPr>
            <a:grpSpLocks/>
          </p:cNvGrpSpPr>
          <p:nvPr/>
        </p:nvGrpSpPr>
        <p:grpSpPr bwMode="auto">
          <a:xfrm>
            <a:off x="-4648200" y="838200"/>
            <a:ext cx="8839200" cy="2252663"/>
            <a:chOff x="82550" y="4821238"/>
            <a:chExt cx="8002590" cy="1873250"/>
          </a:xfrm>
        </p:grpSpPr>
        <p:grpSp>
          <p:nvGrpSpPr>
            <p:cNvPr id="23564" name="Group 40"/>
            <p:cNvGrpSpPr>
              <a:grpSpLocks/>
            </p:cNvGrpSpPr>
            <p:nvPr/>
          </p:nvGrpSpPr>
          <p:grpSpPr bwMode="auto">
            <a:xfrm>
              <a:off x="4703360" y="4871397"/>
              <a:ext cx="3381780" cy="1773665"/>
              <a:chOff x="5031435" y="4899542"/>
              <a:chExt cx="3381272" cy="1773121"/>
            </a:xfrm>
          </p:grpSpPr>
          <p:sp>
            <p:nvSpPr>
              <p:cNvPr id="23569" name="Freeform 5"/>
              <p:cNvSpPr>
                <a:spLocks/>
              </p:cNvSpPr>
              <p:nvPr/>
            </p:nvSpPr>
            <p:spPr bwMode="auto">
              <a:xfrm>
                <a:off x="5669507" y="6181816"/>
                <a:ext cx="2743200" cy="165100"/>
              </a:xfrm>
              <a:custGeom>
                <a:avLst/>
                <a:gdLst>
                  <a:gd name="T0" fmla="*/ 0 w 3792"/>
                  <a:gd name="T1" fmla="*/ 2147483647 h 152"/>
                  <a:gd name="T2" fmla="*/ 2147483647 w 3792"/>
                  <a:gd name="T3" fmla="*/ 2147483647 h 152"/>
                  <a:gd name="T4" fmla="*/ 2147483647 w 3792"/>
                  <a:gd name="T5" fmla="*/ 2147483647 h 152"/>
                  <a:gd name="T6" fmla="*/ 2147483647 w 3792"/>
                  <a:gd name="T7" fmla="*/ 2147483647 h 152"/>
                  <a:gd name="T8" fmla="*/ 2147483647 w 3792"/>
                  <a:gd name="T9" fmla="*/ 2147483647 h 152"/>
                  <a:gd name="T10" fmla="*/ 2147483647 w 3792"/>
                  <a:gd name="T11" fmla="*/ 0 h 152"/>
                  <a:gd name="T12" fmla="*/ 2147483647 w 3792"/>
                  <a:gd name="T13" fmla="*/ 2147483647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2"/>
                  <a:gd name="T22" fmla="*/ 0 h 152"/>
                  <a:gd name="T23" fmla="*/ 3792 w 3792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2" h="152">
                    <a:moveTo>
                      <a:pt x="0" y="96"/>
                    </a:moveTo>
                    <a:cubicBezTo>
                      <a:pt x="164" y="72"/>
                      <a:pt x="328" y="48"/>
                      <a:pt x="480" y="48"/>
                    </a:cubicBezTo>
                    <a:cubicBezTo>
                      <a:pt x="632" y="48"/>
                      <a:pt x="752" y="96"/>
                      <a:pt x="912" y="96"/>
                    </a:cubicBezTo>
                    <a:cubicBezTo>
                      <a:pt x="1072" y="96"/>
                      <a:pt x="1224" y="40"/>
                      <a:pt x="1440" y="48"/>
                    </a:cubicBezTo>
                    <a:cubicBezTo>
                      <a:pt x="1656" y="56"/>
                      <a:pt x="1936" y="152"/>
                      <a:pt x="2208" y="144"/>
                    </a:cubicBezTo>
                    <a:cubicBezTo>
                      <a:pt x="2480" y="136"/>
                      <a:pt x="2808" y="0"/>
                      <a:pt x="3072" y="0"/>
                    </a:cubicBezTo>
                    <a:cubicBezTo>
                      <a:pt x="3336" y="0"/>
                      <a:pt x="3672" y="120"/>
                      <a:pt x="3792" y="1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Text Box 6"/>
              <p:cNvSpPr txBox="1">
                <a:spLocks noChangeArrowheads="1"/>
              </p:cNvSpPr>
              <p:nvPr/>
            </p:nvSpPr>
            <p:spPr bwMode="auto">
              <a:xfrm>
                <a:off x="6366412" y="6346799"/>
                <a:ext cx="821967" cy="3258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C00000"/>
                    </a:solidFill>
                    <a:latin typeface="Arial" charset="0"/>
                  </a:rPr>
                  <a:t>Ocean</a:t>
                </a:r>
              </a:p>
            </p:txBody>
          </p:sp>
          <p:sp>
            <p:nvSpPr>
              <p:cNvPr id="23571" name="Text Box 7"/>
              <p:cNvSpPr txBox="1">
                <a:spLocks noChangeArrowheads="1"/>
              </p:cNvSpPr>
              <p:nvPr/>
            </p:nvSpPr>
            <p:spPr bwMode="auto">
              <a:xfrm>
                <a:off x="6633695" y="5064453"/>
                <a:ext cx="1396769" cy="3258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FF00"/>
                    </a:solidFill>
                    <a:latin typeface="Arial" charset="0"/>
                  </a:rPr>
                  <a:t>Atmosphere</a:t>
                </a:r>
              </a:p>
            </p:txBody>
          </p:sp>
          <p:sp>
            <p:nvSpPr>
              <p:cNvPr id="23572" name="Oval 19"/>
              <p:cNvSpPr>
                <a:spLocks noChangeArrowheads="1"/>
              </p:cNvSpPr>
              <p:nvPr/>
            </p:nvSpPr>
            <p:spPr bwMode="auto">
              <a:xfrm>
                <a:off x="5925403" y="60021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73" name="Oval 20"/>
              <p:cNvSpPr>
                <a:spLocks noChangeArrowheads="1"/>
              </p:cNvSpPr>
              <p:nvPr/>
            </p:nvSpPr>
            <p:spPr bwMode="auto">
              <a:xfrm>
                <a:off x="6230203" y="61545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74" name="Oval 21"/>
              <p:cNvSpPr>
                <a:spLocks noChangeArrowheads="1"/>
              </p:cNvSpPr>
              <p:nvPr/>
            </p:nvSpPr>
            <p:spPr bwMode="auto">
              <a:xfrm>
                <a:off x="6611203" y="60783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75" name="Oval 22"/>
              <p:cNvSpPr>
                <a:spLocks noChangeArrowheads="1"/>
              </p:cNvSpPr>
              <p:nvPr/>
            </p:nvSpPr>
            <p:spPr bwMode="auto">
              <a:xfrm>
                <a:off x="6230203" y="60021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76" name="Oval 23"/>
              <p:cNvSpPr>
                <a:spLocks noChangeArrowheads="1"/>
              </p:cNvSpPr>
              <p:nvPr/>
            </p:nvSpPr>
            <p:spPr bwMode="auto">
              <a:xfrm>
                <a:off x="6382603" y="60783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77" name="Oval 25"/>
              <p:cNvSpPr>
                <a:spLocks noChangeArrowheads="1"/>
              </p:cNvSpPr>
              <p:nvPr/>
            </p:nvSpPr>
            <p:spPr bwMode="auto">
              <a:xfrm>
                <a:off x="7297003" y="57735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78" name="Oval 26"/>
              <p:cNvSpPr>
                <a:spLocks noChangeArrowheads="1"/>
              </p:cNvSpPr>
              <p:nvPr/>
            </p:nvSpPr>
            <p:spPr bwMode="auto">
              <a:xfrm>
                <a:off x="7144603" y="61545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79" name="Oval 27"/>
              <p:cNvSpPr>
                <a:spLocks noChangeArrowheads="1"/>
              </p:cNvSpPr>
              <p:nvPr/>
            </p:nvSpPr>
            <p:spPr bwMode="auto">
              <a:xfrm>
                <a:off x="7297003" y="60783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80" name="Oval 28"/>
              <p:cNvSpPr>
                <a:spLocks noChangeArrowheads="1"/>
              </p:cNvSpPr>
              <p:nvPr/>
            </p:nvSpPr>
            <p:spPr bwMode="auto">
              <a:xfrm>
                <a:off x="6916003" y="59259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81" name="Oval 29"/>
              <p:cNvSpPr>
                <a:spLocks noChangeArrowheads="1"/>
              </p:cNvSpPr>
              <p:nvPr/>
            </p:nvSpPr>
            <p:spPr bwMode="auto">
              <a:xfrm>
                <a:off x="7601803" y="60021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82" name="Oval 30"/>
              <p:cNvSpPr>
                <a:spLocks noChangeArrowheads="1"/>
              </p:cNvSpPr>
              <p:nvPr/>
            </p:nvSpPr>
            <p:spPr bwMode="auto">
              <a:xfrm>
                <a:off x="7830403" y="60783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83" name="Oval 31"/>
              <p:cNvSpPr>
                <a:spLocks noChangeArrowheads="1"/>
              </p:cNvSpPr>
              <p:nvPr/>
            </p:nvSpPr>
            <p:spPr bwMode="auto">
              <a:xfrm>
                <a:off x="6611203" y="59259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84" name="Oval 32"/>
              <p:cNvSpPr>
                <a:spLocks noChangeArrowheads="1"/>
              </p:cNvSpPr>
              <p:nvPr/>
            </p:nvSpPr>
            <p:spPr bwMode="auto">
              <a:xfrm>
                <a:off x="7601803" y="60783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85" name="Oval 33"/>
              <p:cNvSpPr>
                <a:spLocks noChangeArrowheads="1"/>
              </p:cNvSpPr>
              <p:nvPr/>
            </p:nvSpPr>
            <p:spPr bwMode="auto">
              <a:xfrm>
                <a:off x="6306403" y="57735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86" name="Oval 34"/>
              <p:cNvSpPr>
                <a:spLocks noChangeArrowheads="1"/>
              </p:cNvSpPr>
              <p:nvPr/>
            </p:nvSpPr>
            <p:spPr bwMode="auto">
              <a:xfrm>
                <a:off x="5696803" y="61545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87" name="Oval 35"/>
              <p:cNvSpPr>
                <a:spLocks noChangeArrowheads="1"/>
              </p:cNvSpPr>
              <p:nvPr/>
            </p:nvSpPr>
            <p:spPr bwMode="auto">
              <a:xfrm>
                <a:off x="6687403" y="56211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88" name="Oval 36"/>
              <p:cNvSpPr>
                <a:spLocks noChangeArrowheads="1"/>
              </p:cNvSpPr>
              <p:nvPr/>
            </p:nvSpPr>
            <p:spPr bwMode="auto">
              <a:xfrm>
                <a:off x="6916003" y="61545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89" name="Oval 37"/>
              <p:cNvSpPr>
                <a:spLocks noChangeArrowheads="1"/>
              </p:cNvSpPr>
              <p:nvPr/>
            </p:nvSpPr>
            <p:spPr bwMode="auto">
              <a:xfrm>
                <a:off x="5620603" y="57735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90" name="Oval 38"/>
              <p:cNvSpPr>
                <a:spLocks noChangeArrowheads="1"/>
              </p:cNvSpPr>
              <p:nvPr/>
            </p:nvSpPr>
            <p:spPr bwMode="auto">
              <a:xfrm>
                <a:off x="7754203" y="59259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91" name="Oval 39"/>
              <p:cNvSpPr>
                <a:spLocks noChangeArrowheads="1"/>
              </p:cNvSpPr>
              <p:nvPr/>
            </p:nvSpPr>
            <p:spPr bwMode="auto">
              <a:xfrm>
                <a:off x="7373203" y="59259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92" name="Oval 40"/>
              <p:cNvSpPr>
                <a:spLocks noChangeArrowheads="1"/>
              </p:cNvSpPr>
              <p:nvPr/>
            </p:nvSpPr>
            <p:spPr bwMode="auto">
              <a:xfrm>
                <a:off x="8059003" y="56973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93" name="Oval 41"/>
              <p:cNvSpPr>
                <a:spLocks noChangeArrowheads="1"/>
              </p:cNvSpPr>
              <p:nvPr/>
            </p:nvSpPr>
            <p:spPr bwMode="auto">
              <a:xfrm>
                <a:off x="7982803" y="60021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94" name="Oval 42"/>
              <p:cNvSpPr>
                <a:spLocks noChangeArrowheads="1"/>
              </p:cNvSpPr>
              <p:nvPr/>
            </p:nvSpPr>
            <p:spPr bwMode="auto">
              <a:xfrm>
                <a:off x="8211403" y="6154525"/>
                <a:ext cx="26988" cy="2698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b="1">
                  <a:latin typeface="Arial" charset="0"/>
                </a:endParaRPr>
              </a:p>
            </p:txBody>
          </p:sp>
          <p:sp>
            <p:nvSpPr>
              <p:cNvPr id="23595" name="Text Box 44"/>
              <p:cNvSpPr txBox="1">
                <a:spLocks noChangeArrowheads="1"/>
              </p:cNvSpPr>
              <p:nvPr/>
            </p:nvSpPr>
            <p:spPr bwMode="auto">
              <a:xfrm>
                <a:off x="5031435" y="4899542"/>
                <a:ext cx="1353658" cy="3258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latin typeface="Arial" charset="0"/>
                  </a:rPr>
                  <a:t> Sea Spray</a:t>
                </a:r>
              </a:p>
            </p:txBody>
          </p:sp>
          <p:sp>
            <p:nvSpPr>
              <p:cNvPr id="23596" name="Line 46"/>
              <p:cNvSpPr>
                <a:spLocks noChangeShapeType="1"/>
              </p:cNvSpPr>
              <p:nvPr/>
            </p:nvSpPr>
            <p:spPr bwMode="auto">
              <a:xfrm>
                <a:off x="5854890" y="5268035"/>
                <a:ext cx="846161" cy="5595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65" name="Group 36"/>
            <p:cNvGrpSpPr>
              <a:grpSpLocks/>
            </p:cNvGrpSpPr>
            <p:nvPr/>
          </p:nvGrpSpPr>
          <p:grpSpPr bwMode="auto">
            <a:xfrm>
              <a:off x="82550" y="4821238"/>
              <a:ext cx="3775075" cy="1873250"/>
              <a:chOff x="81888" y="4916488"/>
              <a:chExt cx="3775737" cy="1873250"/>
            </a:xfrm>
          </p:grpSpPr>
          <p:pic>
            <p:nvPicPr>
              <p:cNvPr id="2356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918"/>
              <a:stretch>
                <a:fillRect/>
              </a:stretch>
            </p:blipFill>
            <p:spPr bwMode="auto">
              <a:xfrm>
                <a:off x="1341438" y="4916488"/>
                <a:ext cx="2516187" cy="187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7" name="TextBox 33"/>
              <p:cNvSpPr txBox="1">
                <a:spLocks noChangeArrowheads="1"/>
              </p:cNvSpPr>
              <p:nvPr/>
            </p:nvSpPr>
            <p:spPr bwMode="auto">
              <a:xfrm>
                <a:off x="3111676" y="6569278"/>
                <a:ext cx="661149" cy="178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800" b="1">
                    <a:latin typeface="Arial" charset="0"/>
                  </a:rPr>
                  <a:t>by P. Black</a:t>
                </a:r>
              </a:p>
            </p:txBody>
          </p:sp>
          <p:sp>
            <p:nvSpPr>
              <p:cNvPr id="23568" name="Rectangle 5"/>
              <p:cNvSpPr>
                <a:spLocks noChangeArrowheads="1"/>
              </p:cNvSpPr>
              <p:nvPr/>
            </p:nvSpPr>
            <p:spPr bwMode="auto">
              <a:xfrm>
                <a:off x="81888" y="5975224"/>
                <a:ext cx="1366854" cy="71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en-US" sz="1000" b="1" i="1">
                    <a:latin typeface="Arial" charset="0"/>
                    <a:ea typeface="Times New Roman" pitchFamily="18" charset="0"/>
                    <a:cs typeface="Courier New" pitchFamily="49" charset="0"/>
                  </a:rPr>
                  <a:t>Ocean surface whitecaps and foam streaks in a hurricane at wind speeds of ~46 m/s</a:t>
                </a:r>
                <a:endParaRPr lang="en-US" sz="1000" b="1">
                  <a:latin typeface="Arial" charset="0"/>
                  <a:ea typeface="Times New Roman" pitchFamily="18" charset="0"/>
                  <a:cs typeface="Courier New" pitchFamily="49" charset="0"/>
                </a:endParaRPr>
              </a:p>
            </p:txBody>
          </p:sp>
        </p:grpSp>
      </p:grpSp>
      <p:pic>
        <p:nvPicPr>
          <p:cNvPr id="23561" name="Picture 46" descr="RSS-RTD-IKE-Sep12-21Z-SR-R-Mar_4_2009-19_58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645636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 descr="C:\Documents and Settings\Isaac Ginis\Desktop\Coupled model flow 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196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48" descr="Ike_2008_72hr_landf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3166" r="14626" b="2167"/>
          <a:stretch>
            <a:fillRect/>
          </a:stretch>
        </p:blipFill>
        <p:spPr bwMode="auto">
          <a:xfrm>
            <a:off x="4800600" y="37338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21B460EF-F953-4679-AE00-3F78029C6691}" type="slidenum">
              <a:rPr lang="en-US" smtClean="0">
                <a:latin typeface="Arial" charset="0"/>
              </a:rPr>
              <a:pPr>
                <a:defRPr/>
              </a:pPr>
              <a:t>22</a:t>
            </a:fld>
            <a:endParaRPr lang="en-US" smtClean="0">
              <a:latin typeface="Arial" charset="0"/>
            </a:endParaRPr>
          </a:p>
        </p:txBody>
      </p:sp>
      <p:pic>
        <p:nvPicPr>
          <p:cNvPr id="2457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CC00"/>
                </a:solidFill>
              </a:rPr>
              <a:t>Highlights of 4th Round Completed Projects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0" y="6521450"/>
            <a:ext cx="441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Drag Coefficient in Shallow Water - Powell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054600" y="6457950"/>
            <a:ext cx="4013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Ocean Model Parameterizations - Shay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3352800"/>
            <a:ext cx="4419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</a:rPr>
              <a:t>Improved Wind Probabilities – DeMaria/Knaff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4953000" y="3352800"/>
            <a:ext cx="4191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Enhanced ATCF - Sampson</a:t>
            </a:r>
          </a:p>
        </p:txBody>
      </p:sp>
      <p:pic>
        <p:nvPicPr>
          <p:cNvPr id="24585" name="Picture 11" descr="mcprob09_fig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41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3" descr="best_track_seg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875" b="46875"/>
          <a:stretch>
            <a:fillRect/>
          </a:stretch>
        </p:blipFill>
        <p:spPr bwMode="auto">
          <a:xfrm>
            <a:off x="4953000" y="685800"/>
            <a:ext cx="4892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ivan_oh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D3459CBD-8630-4E92-B30D-0EA31132886F}" type="slidenum">
              <a:rPr lang="en-US" smtClean="0">
                <a:latin typeface="Arial" charset="0"/>
              </a:rPr>
              <a:pPr>
                <a:defRPr/>
              </a:pPr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CC00"/>
                </a:solidFill>
              </a:rPr>
              <a:t>Highlights of 4th Round Completed Projects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4343400"/>
            <a:ext cx="434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HWRF Transition - Tuleya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800600" y="5257800"/>
            <a:ext cx="434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Waves from Aircraft - Walsh</a:t>
            </a:r>
          </a:p>
        </p:txBody>
      </p:sp>
      <p:pic>
        <p:nvPicPr>
          <p:cNvPr id="25606" name="Picture 10" descr="wind_errors_ql_d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swh42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2133600"/>
            <a:ext cx="43275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JHT Process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Principal Investigators apply for funding through NOAA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seven member Steering Committee rates all proposals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Funded projects are tested during one or two hurricane seasons in conjunction with NHC/ Environmental Modeling Center points of contact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At the project’s end, each are evaluated by NHC/EMC staff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Implementation of successful projects are then carried out by NHC/EMC staff/PIs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7B139F73-9463-4D2E-A872-6BD7D759BB72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D4157FEA-54DD-45D0-8765-64F8F43734FA}" type="slidenum">
              <a:rPr lang="en-US" smtClean="0">
                <a:latin typeface="Arial" charset="0"/>
              </a:rPr>
              <a:pPr>
                <a:defRPr/>
              </a:pPr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Summary of JHT projects 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2001-2010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54864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  <a:latin typeface="Arial" charset="0"/>
              </a:rPr>
              <a:t>1)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/>
                <a:latin typeface="Arial" charset="0"/>
              </a:rPr>
              <a:t>Number of projects supported: 62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  <a:latin typeface="Arial" charset="0"/>
              </a:rPr>
              <a:t>51 completed </a:t>
            </a:r>
          </a:p>
          <a:p>
            <a:pPr lvl="2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1600" dirty="0" smtClean="0">
                <a:effectLst/>
                <a:latin typeface="Arial" charset="0"/>
              </a:rPr>
              <a:t>35.5 accepted for operational implementation</a:t>
            </a:r>
          </a:p>
          <a:p>
            <a:pPr lvl="2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1600" dirty="0" smtClean="0">
                <a:effectLst/>
                <a:latin typeface="Arial" charset="0"/>
              </a:rPr>
              <a:t>Number of projects completed but rejected: 6 </a:t>
            </a:r>
          </a:p>
          <a:p>
            <a:pPr lvl="2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1600" dirty="0" smtClean="0">
                <a:effectLst/>
                <a:latin typeface="Arial" charset="0"/>
              </a:rPr>
              <a:t>Number of projects completed but pending further investigation (decisions deferred): 9.5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  <a:latin typeface="Arial" charset="0"/>
              </a:rPr>
              <a:t>Number of projects in process: 11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  <a:latin typeface="Arial" charset="0"/>
              </a:rPr>
              <a:t>2) Implementation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  <a:latin typeface="Arial" charset="0"/>
              </a:rPr>
              <a:t>Number of projects implemented: 31.5</a:t>
            </a:r>
          </a:p>
          <a:p>
            <a:pPr lvl="2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2000" dirty="0" smtClean="0">
                <a:effectLst/>
                <a:latin typeface="Arial" charset="0"/>
              </a:rPr>
              <a:t>Number of numerical modeling related projects implemented by EMC/NCO: 10 </a:t>
            </a:r>
          </a:p>
          <a:p>
            <a:pPr lvl="2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2000" dirty="0" smtClean="0">
                <a:effectLst/>
                <a:latin typeface="Arial" charset="0"/>
              </a:rPr>
              <a:t>Number of projects implemented by NHC: 21.5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  <a:latin typeface="Arial" charset="0"/>
              </a:rPr>
              <a:t>Number of projects accepted but not yet fully implemented by NHC: 4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 smtClean="0">
                <a:effectLst/>
                <a:latin typeface="Arial" charset="0"/>
              </a:rPr>
              <a:t>Note: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effectLst/>
                <a:latin typeface="Arial" charset="0"/>
              </a:rPr>
              <a:t>1) Implementation is defined when a project is completed, accepted, and the technique installed on NCEP/NCO or NHC operational systems and runs on operational time frame.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effectLst/>
                <a:latin typeface="Arial" charset="0"/>
              </a:rPr>
              <a:t>Some techniques were “implemented” on JHT platform for testing.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Changes in Funding Distribution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495800" y="1905000"/>
          <a:ext cx="464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-228600" y="1981200"/>
          <a:ext cx="48768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257800" y="11430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>
                <a:solidFill>
                  <a:srgbClr val="FFFF00"/>
                </a:solidFill>
              </a:rPr>
              <a:t>Fifth Round (2009-2011) $1.15M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974725" y="1143000"/>
            <a:ext cx="3400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>
                <a:solidFill>
                  <a:srgbClr val="FFFF00"/>
                </a:solidFill>
              </a:rPr>
              <a:t>Second Round (2003-2005)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$1.35M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B21B90C4-1DA6-4B96-91CA-87F63DBBEC8C}" type="slidenum">
              <a:rPr lang="en-US" smtClean="0">
                <a:latin typeface="Arial" charset="0"/>
              </a:rPr>
              <a:pPr>
                <a:defRPr/>
              </a:pPr>
              <a:t>6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700418" name="Group 2"/>
          <p:cNvGraphicFramePr>
            <a:graphicFrameLocks noGrp="1"/>
          </p:cNvGraphicFramePr>
          <p:nvPr>
            <p:ph idx="1"/>
          </p:nvPr>
        </p:nvGraphicFramePr>
        <p:xfrm>
          <a:off x="123825" y="1905000"/>
          <a:ext cx="8886825" cy="3963988"/>
        </p:xfrm>
        <a:graphic>
          <a:graphicData uri="http://schemas.openxmlformats.org/drawingml/2006/table">
            <a:tbl>
              <a:tblPr/>
              <a:tblGrid>
                <a:gridCol w="6962775"/>
                <a:gridCol w="192405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Primary Area of Focus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# of Projects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Improvements to dynamical models (for track, intensity, and precipitation forecasts)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Statistical intensity forecast guidance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Enhancements to observed data, assimilation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 structure/wind/wave 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Enhancements to operational environment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0444" name="Rectangle 28"/>
          <p:cNvSpPr>
            <a:spLocks noChangeArrowheads="1"/>
          </p:cNvSpPr>
          <p:nvPr/>
        </p:nvSpPr>
        <p:spPr bwMode="auto">
          <a:xfrm>
            <a:off x="0" y="342900"/>
            <a:ext cx="914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Current (5th Round) Project Focus Areas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5E0BEE52-F32A-4886-8AA7-8D061ACD4C6A}" type="slidenum">
              <a:rPr lang="en-US" smtClean="0">
                <a:latin typeface="Arial" charset="0"/>
              </a:rPr>
              <a:pPr>
                <a:defRPr/>
              </a:pPr>
              <a:t>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2010 Major Activities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Completion of the fourth round (2007-2009) projects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  <a:latin typeface="Arial" charset="0"/>
              </a:rPr>
              <a:t>Completed in August (December) 2009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  <a:latin typeface="Arial" charset="0"/>
              </a:rPr>
              <a:t>JHT final evaluation/report on 4</a:t>
            </a:r>
            <a:r>
              <a:rPr lang="en-US" sz="2000" baseline="30000" dirty="0" smtClean="0">
                <a:effectLst/>
                <a:latin typeface="Arial" charset="0"/>
              </a:rPr>
              <a:t>th</a:t>
            </a:r>
            <a:r>
              <a:rPr lang="en-US" sz="2000" dirty="0" smtClean="0">
                <a:effectLst/>
                <a:latin typeface="Arial" charset="0"/>
              </a:rPr>
              <a:t> round projects </a:t>
            </a:r>
          </a:p>
          <a:p>
            <a:pPr lvl="2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1800" dirty="0" smtClean="0">
                <a:effectLst/>
                <a:latin typeface="Arial" charset="0"/>
              </a:rPr>
              <a:t>February 2010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  <a:latin typeface="Arial" charset="0"/>
              </a:rPr>
              <a:t>Decision on acceptance for implementation (NHC and EMC Directors)</a:t>
            </a:r>
          </a:p>
          <a:p>
            <a:pPr lvl="2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1800" dirty="0" smtClean="0">
                <a:effectLst/>
                <a:latin typeface="Arial" charset="0"/>
              </a:rPr>
              <a:t>4 criteria for acceptance</a:t>
            </a:r>
          </a:p>
          <a:p>
            <a:pPr lvl="2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1800" dirty="0" smtClean="0">
                <a:effectLst/>
                <a:latin typeface="Arial" charset="0"/>
              </a:rPr>
              <a:t>Decisions made April 2010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smtClean="0">
                <a:effectLst/>
                <a:latin typeface="Arial" charset="0"/>
              </a:rPr>
              <a:t>4 projects accepted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smtClean="0">
                <a:effectLst/>
                <a:latin typeface="Arial" charset="0"/>
              </a:rPr>
              <a:t>6 projects deferred pending further evaluation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smtClean="0">
                <a:effectLst/>
                <a:latin typeface="Arial" charset="0"/>
              </a:rPr>
              <a:t>1 no decision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>
                <a:effectLst/>
                <a:latin typeface="Arial" charset="0"/>
              </a:rPr>
              <a:t>Implementaton</a:t>
            </a:r>
            <a:endParaRPr lang="en-US" sz="2000" dirty="0" smtClean="0">
              <a:effectLst/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n-US" sz="1800" dirty="0" smtClean="0">
                <a:effectLst/>
                <a:latin typeface="Arial" charset="0"/>
              </a:rPr>
              <a:t>4 implemented: 1 by EMC/NCO &amp; 3 by NHC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2DA52DA2-2DDA-433B-833F-67A982F0A99E}" type="slidenum">
              <a:rPr lang="en-US" smtClean="0">
                <a:latin typeface="Arial" charset="0"/>
              </a:rPr>
              <a:pPr>
                <a:defRPr/>
              </a:pPr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</a:rPr>
              <a:t>2010 Major Activities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buClr>
                <a:srgbClr val="FFFF00"/>
              </a:buClr>
            </a:pPr>
            <a:r>
              <a:rPr lang="en-US" sz="2800" dirty="0" smtClean="0">
                <a:solidFill>
                  <a:srgbClr val="FFFF00"/>
                </a:solidFill>
                <a:effectLst/>
                <a:latin typeface="Arial" charset="0"/>
              </a:rPr>
              <a:t>Second year funding renewal for 5</a:t>
            </a:r>
            <a:r>
              <a:rPr lang="en-US" sz="2800" baseline="30000" dirty="0" smtClean="0">
                <a:solidFill>
                  <a:srgbClr val="FFFF00"/>
                </a:solidFill>
                <a:effectLst/>
                <a:latin typeface="Arial" charset="0"/>
              </a:rPr>
              <a:t>th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Arial" charset="0"/>
              </a:rPr>
              <a:t> round projects – April - June 2010</a:t>
            </a:r>
          </a:p>
          <a:p>
            <a:pPr lvl="1" eaLnBrk="1" hangingPunct="1">
              <a:buClr>
                <a:srgbClr val="FFFF00"/>
              </a:buClr>
            </a:pPr>
            <a:endParaRPr lang="en-US" sz="2400" dirty="0" smtClean="0">
              <a:solidFill>
                <a:schemeClr val="hlink"/>
              </a:solidFill>
              <a:effectLst/>
              <a:latin typeface="Arial" charset="0"/>
            </a:endParaRPr>
          </a:p>
          <a:p>
            <a:pPr eaLnBrk="1" hangingPunct="1">
              <a:buClr>
                <a:srgbClr val="FFFF00"/>
              </a:buClr>
            </a:pPr>
            <a:r>
              <a:rPr lang="en-US" sz="2800" dirty="0" smtClean="0">
                <a:solidFill>
                  <a:srgbClr val="FFFF00"/>
                </a:solidFill>
                <a:effectLst/>
                <a:latin typeface="Arial" charset="0"/>
              </a:rPr>
              <a:t>Testing of 5</a:t>
            </a:r>
            <a:r>
              <a:rPr lang="en-US" sz="2800" baseline="30000" dirty="0" smtClean="0">
                <a:solidFill>
                  <a:srgbClr val="FFFF00"/>
                </a:solidFill>
                <a:effectLst/>
                <a:latin typeface="Arial" charset="0"/>
              </a:rPr>
              <a:t>th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Arial" charset="0"/>
              </a:rPr>
              <a:t> round projects</a:t>
            </a:r>
          </a:p>
          <a:p>
            <a:pPr lvl="1" eaLnBrk="1" hangingPunct="1"/>
            <a:r>
              <a:rPr lang="en-US" sz="2400" dirty="0" smtClean="0">
                <a:effectLst/>
                <a:latin typeface="Arial" charset="0"/>
              </a:rPr>
              <a:t>Collaboration with PI</a:t>
            </a:r>
          </a:p>
          <a:p>
            <a:pPr lvl="1" eaLnBrk="1" hangingPunct="1"/>
            <a:r>
              <a:rPr lang="en-US" sz="2400" dirty="0" smtClean="0">
                <a:effectLst/>
                <a:latin typeface="Arial" charset="0"/>
              </a:rPr>
              <a:t>Programming</a:t>
            </a:r>
          </a:p>
          <a:p>
            <a:pPr lvl="1" eaLnBrk="1" hangingPunct="1"/>
            <a:r>
              <a:rPr lang="en-US" sz="2400" dirty="0" smtClean="0">
                <a:effectLst/>
                <a:latin typeface="Arial" charset="0"/>
              </a:rPr>
              <a:t>Establishing data flow</a:t>
            </a:r>
          </a:p>
          <a:p>
            <a:pPr lvl="1" eaLnBrk="1" hangingPunct="1"/>
            <a:r>
              <a:rPr lang="en-US" sz="2400" dirty="0" smtClean="0">
                <a:effectLst/>
                <a:latin typeface="Arial" charset="0"/>
              </a:rPr>
              <a:t>Generating output for forecaster use/evaluation</a:t>
            </a:r>
          </a:p>
          <a:p>
            <a:pPr eaLnBrk="1" hangingPunct="1">
              <a:buFontTx/>
              <a:buNone/>
            </a:pPr>
            <a:endParaRPr lang="en-US" sz="2800" dirty="0" smtClean="0">
              <a:effectLst/>
              <a:latin typeface="Arial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7908925" y="112713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18AD3097-5641-4A53-A786-F51505901A9D}" type="slidenum">
              <a:rPr lang="en-US" smtClean="0">
                <a:latin typeface="Arial" charset="0"/>
              </a:rPr>
              <a:pPr>
                <a:defRPr/>
              </a:pPr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2010 Major Activities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marL="609600" indent="-609600" eaLnBrk="1" hangingPunct="1">
              <a:buClr>
                <a:srgbClr val="FFFF00"/>
              </a:buClr>
            </a:pPr>
            <a:r>
              <a:rPr lang="en-US" sz="2800" smtClean="0">
                <a:solidFill>
                  <a:srgbClr val="FFFF00"/>
                </a:solidFill>
                <a:effectLst/>
                <a:latin typeface="Arial" charset="0"/>
              </a:rPr>
              <a:t>Preparation for 6</a:t>
            </a:r>
            <a:r>
              <a:rPr lang="en-US" sz="2800" baseline="30000" smtClean="0">
                <a:solidFill>
                  <a:srgbClr val="FFFF00"/>
                </a:solidFill>
                <a:effectLst/>
                <a:latin typeface="Arial" charset="0"/>
              </a:rPr>
              <a:t>th</a:t>
            </a:r>
            <a:r>
              <a:rPr lang="en-US" sz="2800" smtClean="0">
                <a:solidFill>
                  <a:srgbClr val="FFFF00"/>
                </a:solidFill>
                <a:effectLst/>
                <a:latin typeface="Arial" charset="0"/>
              </a:rPr>
              <a:t> round projects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smtClean="0">
                <a:effectLst/>
                <a:latin typeface="Arial" charset="0"/>
              </a:rPr>
              <a:t>Draft Federal Funding Opportunity (FFO) </a:t>
            </a:r>
          </a:p>
          <a:p>
            <a:pPr marL="1371600" lvl="2" indent="-457200" eaLnBrk="1" hangingPunct="1">
              <a:buClr>
                <a:srgbClr val="FFFF00"/>
              </a:buClr>
            </a:pPr>
            <a:r>
              <a:rPr lang="en-US" sz="2000" smtClean="0">
                <a:effectLst/>
                <a:latin typeface="Arial" charset="0"/>
              </a:rPr>
              <a:t>Update Centers priorities</a:t>
            </a:r>
          </a:p>
          <a:p>
            <a:pPr marL="1371600" lvl="2" indent="-457200" eaLnBrk="1" hangingPunct="1">
              <a:buClr>
                <a:srgbClr val="FFFF00"/>
              </a:buClr>
            </a:pPr>
            <a:r>
              <a:rPr lang="en-US" sz="2000" smtClean="0">
                <a:effectLst/>
                <a:latin typeface="Arial" charset="0"/>
              </a:rPr>
              <a:t>Evaluation criteria</a:t>
            </a:r>
          </a:p>
          <a:p>
            <a:pPr marL="990600" lvl="1" indent="-533400" eaLnBrk="1" hangingPunct="1"/>
            <a:r>
              <a:rPr lang="en-US" sz="2400" smtClean="0">
                <a:effectLst/>
                <a:latin typeface="Arial" charset="0"/>
              </a:rPr>
              <a:t>FFO published early July</a:t>
            </a:r>
          </a:p>
          <a:p>
            <a:pPr marL="990600" lvl="1" indent="-533400" eaLnBrk="1" hangingPunct="1"/>
            <a:r>
              <a:rPr lang="en-US" sz="2400" smtClean="0">
                <a:effectLst/>
                <a:latin typeface="Arial" charset="0"/>
              </a:rPr>
              <a:t>SC Review of Pre-applications (how many) </a:t>
            </a:r>
          </a:p>
          <a:p>
            <a:pPr marL="990600" lvl="1" indent="-533400" eaLnBrk="1" hangingPunct="1"/>
            <a:r>
              <a:rPr lang="en-US" sz="2400" smtClean="0">
                <a:effectLst/>
                <a:latin typeface="Arial" charset="0"/>
              </a:rPr>
              <a:t>PIs submitting full proposals (how many)</a:t>
            </a:r>
          </a:p>
          <a:p>
            <a:pPr marL="990600" lvl="1" indent="-533400" eaLnBrk="1" hangingPunct="1"/>
            <a:r>
              <a:rPr lang="en-US" sz="2400" smtClean="0">
                <a:effectLst/>
                <a:latin typeface="Arial" charset="0"/>
              </a:rPr>
              <a:t>SC Review of full proposals (completed)</a:t>
            </a:r>
          </a:p>
          <a:p>
            <a:pPr marL="609600" indent="-609600" eaLnBrk="1" hangingPunct="1">
              <a:buFontTx/>
              <a:buNone/>
            </a:pPr>
            <a:endParaRPr lang="en-US" sz="2800" smtClean="0">
              <a:effectLst/>
              <a:latin typeface="Arial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908925" y="265113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ffice Classic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ffice Classic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73056</TotalTime>
  <Words>1492</Words>
  <Application>Microsoft Office PowerPoint</Application>
  <PresentationFormat>On-screen Show (4:3)</PresentationFormat>
  <Paragraphs>290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Tahoma</vt:lpstr>
      <vt:lpstr>Arial</vt:lpstr>
      <vt:lpstr>Wingdings</vt:lpstr>
      <vt:lpstr>Times New Roman</vt:lpstr>
      <vt:lpstr>Courier New</vt:lpstr>
      <vt:lpstr>Ocean</vt:lpstr>
      <vt:lpstr>Joint Hurricane Testbed (JHT) 2011 Update  Transition from Research to Operations </vt:lpstr>
      <vt:lpstr>Joint Hurricane Testbed   Mission Statement</vt:lpstr>
      <vt:lpstr>JHT Process</vt:lpstr>
      <vt:lpstr>Summary of JHT projects  2001-2010</vt:lpstr>
      <vt:lpstr>Changes in Funding Distribution</vt:lpstr>
      <vt:lpstr>PowerPoint Presentation</vt:lpstr>
      <vt:lpstr>2010 Major Activities</vt:lpstr>
      <vt:lpstr>2010 Major Activities</vt:lpstr>
      <vt:lpstr>2010 Major Activities</vt:lpstr>
      <vt:lpstr>Forecaster Priorities</vt:lpstr>
      <vt:lpstr>Modeling Priorities (Provided by EMC)</vt:lpstr>
      <vt:lpstr>Challenges for FY11</vt:lpstr>
      <vt:lpstr>PowerPoint Presentation</vt:lpstr>
      <vt:lpstr>NHC Contributions to JHT</vt:lpstr>
      <vt:lpstr>PowerPoint Presentation</vt:lpstr>
      <vt:lpstr>Thank you</vt:lpstr>
      <vt:lpstr>PowerPoint Presentation</vt:lpstr>
      <vt:lpstr>JHT Infrastructure</vt:lpstr>
      <vt:lpstr>JHT 5th Round Projects - Dynamical model upgrades</vt:lpstr>
      <vt:lpstr>JHT 5th Round Projects - Statistical intensity forecast guidance, Tropical cyclone structure/wind/wave distribution,  Enhancements to operational environment</vt:lpstr>
      <vt:lpstr>Highlights of 4th Round Completed Projects</vt:lpstr>
      <vt:lpstr>Highlights of 4th Round Completed Projects</vt:lpstr>
      <vt:lpstr>Highlights of 4th Round Completed Projects</vt:lpstr>
    </vt:vector>
  </TitlesOfParts>
  <Company>National Hurricane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Jiann-Gwo Jiing</cp:lastModifiedBy>
  <cp:revision>643</cp:revision>
  <dcterms:created xsi:type="dcterms:W3CDTF">2002-08-14T17:33:53Z</dcterms:created>
  <dcterms:modified xsi:type="dcterms:W3CDTF">2011-03-03T12:30:17Z</dcterms:modified>
</cp:coreProperties>
</file>