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4" r:id="rId3"/>
    <p:sldId id="275" r:id="rId4"/>
    <p:sldId id="278" r:id="rId5"/>
    <p:sldId id="257" r:id="rId6"/>
    <p:sldId id="258" r:id="rId7"/>
    <p:sldId id="260" r:id="rId8"/>
    <p:sldId id="259" r:id="rId9"/>
    <p:sldId id="263" r:id="rId10"/>
    <p:sldId id="264" r:id="rId11"/>
    <p:sldId id="261" r:id="rId12"/>
    <p:sldId id="267" r:id="rId13"/>
    <p:sldId id="268" r:id="rId14"/>
    <p:sldId id="269" r:id="rId15"/>
    <p:sldId id="270" r:id="rId16"/>
    <p:sldId id="276" r:id="rId17"/>
    <p:sldId id="277" r:id="rId18"/>
    <p:sldId id="273"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880759-8FCC-4866-9D9E-B93F444F79AE}" type="datetimeFigureOut">
              <a:rPr lang="zh-CN" altLang="en-US" smtClean="0"/>
              <a:pPr/>
              <a:t>2011-3-1</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B5BEA-1C1C-4CBA-89C9-8DEC5811F62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C33B5BEA-1C1C-4CBA-89C9-8DEC5811F629}" type="slidenum">
              <a:rPr lang="zh-CN" altLang="en-US" smtClean="0"/>
              <a:pPr/>
              <a:t>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fld id="{C33B5BEA-1C1C-4CBA-89C9-8DEC5811F629}" type="slidenum">
              <a:rPr lang="zh-CN" altLang="en-US" smtClean="0"/>
              <a:pPr/>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ltLang="zh-CN"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30" name="Date Placeholder 29"/>
          <p:cNvSpPr>
            <a:spLocks noGrp="1"/>
          </p:cNvSpPr>
          <p:nvPr>
            <p:ph type="dt" sz="half" idx="10"/>
          </p:nvPr>
        </p:nvSpPr>
        <p:spPr/>
        <p:txBody>
          <a:bodyPr/>
          <a:lstStyle/>
          <a:p>
            <a:fld id="{A032D8A3-57A2-40A0-9349-88C0815176C4}" type="datetimeFigureOut">
              <a:rPr lang="zh-CN" altLang="en-US" smtClean="0"/>
              <a:pPr/>
              <a:t>2011-3-1</a:t>
            </a:fld>
            <a:endParaRPr lang="zh-CN" altLang="en-US"/>
          </a:p>
        </p:txBody>
      </p:sp>
      <p:sp>
        <p:nvSpPr>
          <p:cNvPr id="19" name="Footer Placeholder 18"/>
          <p:cNvSpPr>
            <a:spLocks noGrp="1"/>
          </p:cNvSpPr>
          <p:nvPr>
            <p:ph type="ftr" sz="quarter" idx="11"/>
          </p:nvPr>
        </p:nvSpPr>
        <p:spPr/>
        <p:txBody>
          <a:bodyPr/>
          <a:lstStyle/>
          <a:p>
            <a:endParaRPr lang="zh-CN" altLang="en-US"/>
          </a:p>
        </p:txBody>
      </p:sp>
      <p:sp>
        <p:nvSpPr>
          <p:cNvPr id="27" name="Slide Number Placeholder 26"/>
          <p:cNvSpPr>
            <a:spLocks noGrp="1"/>
          </p:cNvSpPr>
          <p:nvPr>
            <p:ph type="sldNum" sz="quarter" idx="12"/>
          </p:nvPr>
        </p:nvSpPr>
        <p:spPr/>
        <p:txBody>
          <a:bodyPr/>
          <a:lstStyle/>
          <a:p>
            <a:fld id="{3A251BCB-DA46-4389-8883-87A5581D457A}"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A032D8A3-57A2-40A0-9349-88C0815176C4}" type="datetimeFigureOut">
              <a:rPr lang="zh-CN" altLang="en-US" smtClean="0"/>
              <a:pPr/>
              <a:t>2011-3-1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251BCB-DA46-4389-8883-87A5581D457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A032D8A3-57A2-40A0-9349-88C0815176C4}" type="datetimeFigureOut">
              <a:rPr lang="zh-CN" altLang="en-US" smtClean="0"/>
              <a:pPr/>
              <a:t>2011-3-1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251BCB-DA46-4389-8883-87A5581D457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A032D8A3-57A2-40A0-9349-88C0815176C4}" type="datetimeFigureOut">
              <a:rPr lang="zh-CN" altLang="en-US" smtClean="0"/>
              <a:pPr/>
              <a:t>2011-3-1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251BCB-DA46-4389-8883-87A5581D457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p:txBody>
          <a:bodyPr/>
          <a:lstStyle/>
          <a:p>
            <a:fld id="{A032D8A3-57A2-40A0-9349-88C0815176C4}" type="datetimeFigureOut">
              <a:rPr lang="zh-CN" altLang="en-US" smtClean="0"/>
              <a:pPr/>
              <a:t>2011-3-1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A251BCB-DA46-4389-8883-87A5581D457A}"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ltLang="zh-CN"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5" name="Date Placeholder 4"/>
          <p:cNvSpPr>
            <a:spLocks noGrp="1"/>
          </p:cNvSpPr>
          <p:nvPr>
            <p:ph type="dt" sz="half" idx="10"/>
          </p:nvPr>
        </p:nvSpPr>
        <p:spPr/>
        <p:txBody>
          <a:bodyPr/>
          <a:lstStyle/>
          <a:p>
            <a:fld id="{A032D8A3-57A2-40A0-9349-88C0815176C4}" type="datetimeFigureOut">
              <a:rPr lang="zh-CN" altLang="en-US" smtClean="0"/>
              <a:pPr/>
              <a:t>2011-3-1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251BCB-DA46-4389-8883-87A5581D457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7" name="Date Placeholder 6"/>
          <p:cNvSpPr>
            <a:spLocks noGrp="1"/>
          </p:cNvSpPr>
          <p:nvPr>
            <p:ph type="dt" sz="half" idx="10"/>
          </p:nvPr>
        </p:nvSpPr>
        <p:spPr/>
        <p:txBody>
          <a:bodyPr/>
          <a:lstStyle/>
          <a:p>
            <a:fld id="{A032D8A3-57A2-40A0-9349-88C0815176C4}" type="datetimeFigureOut">
              <a:rPr lang="zh-CN" altLang="en-US" smtClean="0"/>
              <a:pPr/>
              <a:t>2011-3-1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A251BCB-DA46-4389-8883-87A5581D457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ltLang="zh-CN" smtClean="0"/>
              <a:t>Click to edit Master title style</a:t>
            </a:r>
            <a:endParaRPr kumimoji="0" lang="en-US"/>
          </a:p>
        </p:txBody>
      </p:sp>
      <p:sp>
        <p:nvSpPr>
          <p:cNvPr id="3" name="Date Placeholder 2"/>
          <p:cNvSpPr>
            <a:spLocks noGrp="1"/>
          </p:cNvSpPr>
          <p:nvPr>
            <p:ph type="dt" sz="half" idx="10"/>
          </p:nvPr>
        </p:nvSpPr>
        <p:spPr/>
        <p:txBody>
          <a:bodyPr/>
          <a:lstStyle/>
          <a:p>
            <a:fld id="{A032D8A3-57A2-40A0-9349-88C0815176C4}" type="datetimeFigureOut">
              <a:rPr lang="zh-CN" altLang="en-US" smtClean="0"/>
              <a:pPr/>
              <a:t>2011-3-1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A251BCB-DA46-4389-8883-87A5581D457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2D8A3-57A2-40A0-9349-88C0815176C4}" type="datetimeFigureOut">
              <a:rPr lang="zh-CN" altLang="en-US" smtClean="0"/>
              <a:pPr/>
              <a:t>2011-3-1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A251BCB-DA46-4389-8883-87A5581D457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ltLang="zh-CN"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5" name="Date Placeholder 4"/>
          <p:cNvSpPr>
            <a:spLocks noGrp="1"/>
          </p:cNvSpPr>
          <p:nvPr>
            <p:ph type="dt" sz="half" idx="10"/>
          </p:nvPr>
        </p:nvSpPr>
        <p:spPr/>
        <p:txBody>
          <a:bodyPr/>
          <a:lstStyle/>
          <a:p>
            <a:fld id="{A032D8A3-57A2-40A0-9349-88C0815176C4}" type="datetimeFigureOut">
              <a:rPr lang="zh-CN" altLang="en-US" smtClean="0"/>
              <a:pPr/>
              <a:t>2011-3-1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A251BCB-DA46-4389-8883-87A5581D457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ltLang="zh-CN"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5" name="Date Placeholder 4"/>
          <p:cNvSpPr>
            <a:spLocks noGrp="1"/>
          </p:cNvSpPr>
          <p:nvPr>
            <p:ph type="dt" sz="half" idx="10"/>
          </p:nvPr>
        </p:nvSpPr>
        <p:spPr/>
        <p:txBody>
          <a:bodyPr/>
          <a:lstStyle/>
          <a:p>
            <a:fld id="{A032D8A3-57A2-40A0-9349-88C0815176C4}" type="datetimeFigureOut">
              <a:rPr lang="zh-CN" altLang="en-US" smtClean="0"/>
              <a:pPr/>
              <a:t>2011-3-1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077200" y="6356350"/>
            <a:ext cx="609600" cy="365125"/>
          </a:xfrm>
        </p:spPr>
        <p:txBody>
          <a:bodyPr/>
          <a:lstStyle/>
          <a:p>
            <a:fld id="{3A251BCB-DA46-4389-8883-87A5581D457A}" type="slidenum">
              <a:rPr lang="zh-CN" altLang="en-US" smtClean="0"/>
              <a:pPr/>
              <a:t>‹#›</a:t>
            </a:fld>
            <a:endParaRPr lang="zh-CN"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ltLang="zh-CN"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ltLang="zh-CN"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032D8A3-57A2-40A0-9349-88C0815176C4}" type="datetimeFigureOut">
              <a:rPr lang="zh-CN" altLang="en-US" smtClean="0"/>
              <a:pPr/>
              <a:t>2011-3-1</a:t>
            </a:fld>
            <a:endParaRPr lang="zh-CN"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251BCB-DA46-4389-8883-87A5581D457A}" type="slidenum">
              <a:rPr lang="zh-CN" altLang="en-US" smtClean="0"/>
              <a:pPr/>
              <a:t>‹#›</a:t>
            </a:fld>
            <a:endParaRPr lang="zh-CN"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0648"/>
            <a:ext cx="9144000" cy="2592287"/>
          </a:xfrm>
        </p:spPr>
        <p:txBody>
          <a:bodyPr>
            <a:normAutofit fontScale="90000"/>
          </a:bodyPr>
          <a:lstStyle/>
          <a:p>
            <a:pPr algn="ctr"/>
            <a:r>
              <a:rPr lang="en-US" altLang="zh-CN" sz="3600" b="1" dirty="0" smtClean="0">
                <a:solidFill>
                  <a:schemeClr val="tx1"/>
                </a:solidFill>
                <a:latin typeface="Times New Roman" pitchFamily="18" charset="0"/>
                <a:cs typeface="Times New Roman" pitchFamily="18" charset="0"/>
              </a:rPr>
              <a:t>JHT Project:</a:t>
            </a:r>
            <a:br>
              <a:rPr lang="en-US" altLang="zh-CN" sz="3600" b="1" dirty="0" smtClean="0">
                <a:solidFill>
                  <a:schemeClr val="tx1"/>
                </a:solidFill>
                <a:latin typeface="Times New Roman" pitchFamily="18" charset="0"/>
                <a:cs typeface="Times New Roman" pitchFamily="18" charset="0"/>
              </a:rPr>
            </a:br>
            <a:r>
              <a:rPr lang="en-US" altLang="zh-CN" sz="3600" b="1" dirty="0" smtClean="0">
                <a:solidFill>
                  <a:schemeClr val="tx1"/>
                </a:solidFill>
                <a:latin typeface="Times New Roman" pitchFamily="18" charset="0"/>
                <a:cs typeface="Times New Roman" pitchFamily="18" charset="0"/>
              </a:rPr>
              <a:t>Evaluation and Improvements of Cloud</a:t>
            </a:r>
            <a:br>
              <a:rPr lang="en-US" altLang="zh-CN" sz="3600" b="1" dirty="0" smtClean="0">
                <a:solidFill>
                  <a:schemeClr val="tx1"/>
                </a:solidFill>
                <a:latin typeface="Times New Roman" pitchFamily="18" charset="0"/>
                <a:cs typeface="Times New Roman" pitchFamily="18" charset="0"/>
              </a:rPr>
            </a:br>
            <a:r>
              <a:rPr lang="en-US" altLang="zh-CN" sz="3600" b="1" dirty="0" smtClean="0">
                <a:solidFill>
                  <a:schemeClr val="tx1"/>
                </a:solidFill>
                <a:latin typeface="Times New Roman" pitchFamily="18" charset="0"/>
                <a:cs typeface="Times New Roman" pitchFamily="18" charset="0"/>
              </a:rPr>
              <a:t>and Precipitation Physics in the</a:t>
            </a:r>
            <a:br>
              <a:rPr lang="en-US" altLang="zh-CN" sz="3600" b="1" dirty="0" smtClean="0">
                <a:solidFill>
                  <a:schemeClr val="tx1"/>
                </a:solidFill>
                <a:latin typeface="Times New Roman" pitchFamily="18" charset="0"/>
                <a:cs typeface="Times New Roman" pitchFamily="18" charset="0"/>
              </a:rPr>
            </a:br>
            <a:r>
              <a:rPr lang="en-US" altLang="zh-CN" sz="3600" b="1" dirty="0" smtClean="0">
                <a:solidFill>
                  <a:schemeClr val="tx1"/>
                </a:solidFill>
                <a:latin typeface="Times New Roman" pitchFamily="18" charset="0"/>
                <a:cs typeface="Times New Roman" pitchFamily="18" charset="0"/>
              </a:rPr>
              <a:t>Operational Hurricane WRF Model at</a:t>
            </a:r>
            <a:br>
              <a:rPr lang="en-US" altLang="zh-CN" sz="3600" b="1" dirty="0" smtClean="0">
                <a:solidFill>
                  <a:schemeClr val="tx1"/>
                </a:solidFill>
                <a:latin typeface="Times New Roman" pitchFamily="18" charset="0"/>
                <a:cs typeface="Times New Roman" pitchFamily="18" charset="0"/>
              </a:rPr>
            </a:br>
            <a:r>
              <a:rPr lang="en-US" altLang="zh-CN" sz="3600" b="1" dirty="0" smtClean="0">
                <a:solidFill>
                  <a:schemeClr val="tx1"/>
                </a:solidFill>
                <a:latin typeface="Times New Roman" pitchFamily="18" charset="0"/>
                <a:cs typeface="Times New Roman" pitchFamily="18" charset="0"/>
              </a:rPr>
              <a:t>NOAA/EMC</a:t>
            </a:r>
            <a:endParaRPr lang="zh-CN" altLang="en-US" sz="3600" b="1"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251520" y="3886200"/>
            <a:ext cx="8712968" cy="1752600"/>
          </a:xfrm>
        </p:spPr>
        <p:txBody>
          <a:bodyPr>
            <a:normAutofit/>
          </a:bodyPr>
          <a:lstStyle/>
          <a:p>
            <a:pPr algn="ctr"/>
            <a:r>
              <a:rPr lang="en-US" altLang="zh-CN" b="1" dirty="0" err="1" smtClean="0">
                <a:solidFill>
                  <a:srgbClr val="FFFF00"/>
                </a:solidFill>
                <a:latin typeface="Times New Roman" pitchFamily="18" charset="0"/>
                <a:cs typeface="Times New Roman" pitchFamily="18" charset="0"/>
              </a:rPr>
              <a:t>Yuqing</a:t>
            </a:r>
            <a:r>
              <a:rPr lang="en-US" altLang="zh-CN" b="1" dirty="0" smtClean="0">
                <a:solidFill>
                  <a:srgbClr val="FFFF00"/>
                </a:solidFill>
                <a:latin typeface="Times New Roman" pitchFamily="18" charset="0"/>
                <a:cs typeface="Times New Roman" pitchFamily="18" charset="0"/>
              </a:rPr>
              <a:t> Wang</a:t>
            </a:r>
          </a:p>
          <a:p>
            <a:pPr algn="ctr"/>
            <a:r>
              <a:rPr lang="en-US" altLang="zh-CN" b="1" dirty="0" smtClean="0">
                <a:solidFill>
                  <a:srgbClr val="FFFF00"/>
                </a:solidFill>
                <a:latin typeface="Times New Roman" pitchFamily="18" charset="0"/>
                <a:cs typeface="Times New Roman" pitchFamily="18" charset="0"/>
              </a:rPr>
              <a:t>Department of Meteorology, University of Hawaii</a:t>
            </a:r>
          </a:p>
          <a:p>
            <a:pPr algn="ctr"/>
            <a:r>
              <a:rPr lang="en-US" altLang="zh-CN" b="1" dirty="0" smtClean="0">
                <a:solidFill>
                  <a:srgbClr val="FFFF00"/>
                </a:solidFill>
                <a:latin typeface="Times New Roman" pitchFamily="18" charset="0"/>
                <a:cs typeface="Times New Roman" pitchFamily="18" charset="0"/>
              </a:rPr>
              <a:t>The 65</a:t>
            </a:r>
            <a:r>
              <a:rPr lang="en-US" altLang="zh-CN" b="1" baseline="30000" dirty="0" smtClean="0">
                <a:solidFill>
                  <a:srgbClr val="FFFF00"/>
                </a:solidFill>
                <a:latin typeface="Times New Roman" pitchFamily="18" charset="0"/>
                <a:cs typeface="Times New Roman" pitchFamily="18" charset="0"/>
              </a:rPr>
              <a:t>th</a:t>
            </a:r>
            <a:r>
              <a:rPr lang="en-US" altLang="zh-CN" b="1" dirty="0" smtClean="0">
                <a:solidFill>
                  <a:srgbClr val="FFFF00"/>
                </a:solidFill>
                <a:latin typeface="Times New Roman" pitchFamily="18" charset="0"/>
                <a:cs typeface="Times New Roman" pitchFamily="18" charset="0"/>
              </a:rPr>
              <a:t> IHC, February 28-March 3, 2011</a:t>
            </a:r>
            <a:endParaRPr lang="zh-CN" altLang="en-US" b="1" dirty="0">
              <a:solidFill>
                <a:srgbClr val="FFFF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cstate="print"/>
          <a:srcRect t="19359" b="20038"/>
          <a:stretch>
            <a:fillRect/>
          </a:stretch>
        </p:blipFill>
        <p:spPr bwMode="auto">
          <a:xfrm>
            <a:off x="251520" y="908720"/>
            <a:ext cx="8715340" cy="5832648"/>
          </a:xfrm>
          <a:prstGeom prst="rect">
            <a:avLst/>
          </a:prstGeom>
          <a:noFill/>
          <a:ln w="9525">
            <a:noFill/>
            <a:miter lim="800000"/>
            <a:headEnd/>
            <a:tailEnd/>
          </a:ln>
        </p:spPr>
      </p:pic>
      <p:sp>
        <p:nvSpPr>
          <p:cNvPr id="3" name="Rectangle 2"/>
          <p:cNvSpPr/>
          <p:nvPr/>
        </p:nvSpPr>
        <p:spPr>
          <a:xfrm>
            <a:off x="467544" y="179929"/>
            <a:ext cx="8280920" cy="584775"/>
          </a:xfrm>
          <a:prstGeom prst="rect">
            <a:avLst/>
          </a:prstGeom>
        </p:spPr>
        <p:txBody>
          <a:bodyPr wrap="square">
            <a:spAutoFit/>
          </a:bodyPr>
          <a:lstStyle/>
          <a:p>
            <a:pPr algn="ctr">
              <a:spcBef>
                <a:spcPts val="1800"/>
              </a:spcBef>
            </a:pPr>
            <a:r>
              <a:rPr lang="en-US" altLang="zh-CN" sz="3200" dirty="0" smtClean="0">
                <a:solidFill>
                  <a:srgbClr val="FF0000"/>
                </a:solidFill>
                <a:latin typeface="Times New Roman" pitchFamily="18" charset="0"/>
                <a:cs typeface="Times New Roman" pitchFamily="18" charset="0"/>
              </a:rPr>
              <a:t>Cumulus parameterization in the mother domain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219" name="Chart 7"/>
          <p:cNvPicPr>
            <a:picLocks noChangeArrowheads="1"/>
          </p:cNvPicPr>
          <p:nvPr/>
        </p:nvPicPr>
        <p:blipFill>
          <a:blip r:embed="rId2" cstate="print"/>
          <a:srcRect t="3816"/>
          <a:stretch>
            <a:fillRect/>
          </a:stretch>
        </p:blipFill>
        <p:spPr bwMode="auto">
          <a:xfrm>
            <a:off x="683568" y="1412776"/>
            <a:ext cx="7848872" cy="5184576"/>
          </a:xfrm>
          <a:prstGeom prst="rect">
            <a:avLst/>
          </a:prstGeom>
          <a:noFill/>
          <a:ln w="9525">
            <a:noFill/>
            <a:miter lim="800000"/>
            <a:headEnd/>
            <a:tailEnd/>
          </a:ln>
        </p:spPr>
      </p:pic>
      <p:sp>
        <p:nvSpPr>
          <p:cNvPr id="4" name="TextBox 3"/>
          <p:cNvSpPr txBox="1"/>
          <p:nvPr/>
        </p:nvSpPr>
        <p:spPr>
          <a:xfrm>
            <a:off x="395536" y="332656"/>
            <a:ext cx="8352928" cy="584775"/>
          </a:xfrm>
          <a:prstGeom prst="rect">
            <a:avLst/>
          </a:prstGeom>
          <a:noFill/>
        </p:spPr>
        <p:txBody>
          <a:bodyPr wrap="square" rtlCol="0">
            <a:spAutoFit/>
          </a:bodyPr>
          <a:lstStyle/>
          <a:p>
            <a:r>
              <a:rPr lang="en-US" altLang="zh-CN" sz="3200" b="1" dirty="0" err="1" smtClean="0">
                <a:solidFill>
                  <a:srgbClr val="FF0000"/>
                </a:solidFill>
                <a:latin typeface="Times New Roman" pitchFamily="18" charset="0"/>
                <a:cs typeface="Times New Roman" pitchFamily="18" charset="0"/>
              </a:rPr>
              <a:t>Intercomparison</a:t>
            </a:r>
            <a:r>
              <a:rPr lang="en-US" altLang="zh-CN" sz="3200" b="1" dirty="0" smtClean="0">
                <a:solidFill>
                  <a:srgbClr val="FF0000"/>
                </a:solidFill>
                <a:latin typeface="Times New Roman" pitchFamily="18" charset="0"/>
                <a:cs typeface="Times New Roman" pitchFamily="18" charset="0"/>
              </a:rPr>
              <a:t> of two WRF dynamical cores</a:t>
            </a:r>
            <a:endParaRPr lang="zh-CN" altLang="en-US" sz="3200" b="1" dirty="0">
              <a:solidFill>
                <a:srgbClr val="FF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r="28070"/>
          <a:stretch>
            <a:fillRect/>
          </a:stretch>
        </p:blipFill>
        <p:spPr bwMode="auto">
          <a:xfrm>
            <a:off x="4283968" y="120325"/>
            <a:ext cx="4680497" cy="3308675"/>
          </a:xfrm>
          <a:prstGeom prst="rect">
            <a:avLst/>
          </a:prstGeom>
          <a:noFill/>
          <a:ln w="9525">
            <a:noFill/>
            <a:miter lim="800000"/>
            <a:headEnd/>
            <a:tailEnd/>
          </a:ln>
        </p:spPr>
      </p:pic>
      <p:pic>
        <p:nvPicPr>
          <p:cNvPr id="11267" name="Picture 4"/>
          <p:cNvPicPr>
            <a:picLocks noChangeAspect="1" noChangeArrowheads="1"/>
          </p:cNvPicPr>
          <p:nvPr/>
        </p:nvPicPr>
        <p:blipFill>
          <a:blip r:embed="rId3" cstate="print"/>
          <a:srcRect r="27950"/>
          <a:stretch>
            <a:fillRect/>
          </a:stretch>
        </p:blipFill>
        <p:spPr bwMode="auto">
          <a:xfrm>
            <a:off x="4355976" y="3501008"/>
            <a:ext cx="4608512" cy="3182159"/>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r="24352"/>
          <a:stretch>
            <a:fillRect/>
          </a:stretch>
        </p:blipFill>
        <p:spPr bwMode="auto">
          <a:xfrm>
            <a:off x="251520" y="147840"/>
            <a:ext cx="4032448" cy="4073248"/>
          </a:xfrm>
          <a:prstGeom prst="rect">
            <a:avLst/>
          </a:prstGeom>
          <a:noFill/>
          <a:ln w="9525">
            <a:noFill/>
            <a:miter lim="800000"/>
            <a:headEnd/>
            <a:tailEnd/>
          </a:ln>
        </p:spPr>
      </p:pic>
      <p:sp>
        <p:nvSpPr>
          <p:cNvPr id="6" name="TextBox 5"/>
          <p:cNvSpPr txBox="1"/>
          <p:nvPr/>
        </p:nvSpPr>
        <p:spPr>
          <a:xfrm>
            <a:off x="7740352" y="764704"/>
            <a:ext cx="1125629" cy="523220"/>
          </a:xfrm>
          <a:prstGeom prst="rect">
            <a:avLst/>
          </a:prstGeom>
          <a:noFill/>
        </p:spPr>
        <p:txBody>
          <a:bodyPr wrap="none" rtlCol="0">
            <a:spAutoFit/>
          </a:bodyPr>
          <a:lstStyle/>
          <a:p>
            <a:r>
              <a:rPr lang="en-US" altLang="zh-CN" sz="2800" b="1" dirty="0" smtClean="0"/>
              <a:t>NMM</a:t>
            </a:r>
            <a:endParaRPr lang="zh-CN" altLang="en-US" sz="2800" b="1" dirty="0"/>
          </a:p>
        </p:txBody>
      </p:sp>
      <p:sp>
        <p:nvSpPr>
          <p:cNvPr id="7" name="TextBox 6"/>
          <p:cNvSpPr txBox="1"/>
          <p:nvPr/>
        </p:nvSpPr>
        <p:spPr>
          <a:xfrm>
            <a:off x="7812360" y="4221088"/>
            <a:ext cx="1015278" cy="523220"/>
          </a:xfrm>
          <a:prstGeom prst="rect">
            <a:avLst/>
          </a:prstGeom>
          <a:noFill/>
        </p:spPr>
        <p:txBody>
          <a:bodyPr wrap="none" rtlCol="0">
            <a:spAutoFit/>
          </a:bodyPr>
          <a:lstStyle/>
          <a:p>
            <a:r>
              <a:rPr lang="en-US" altLang="zh-CN" sz="2800" b="1" dirty="0" smtClean="0"/>
              <a:t>ARW</a:t>
            </a:r>
            <a:endParaRPr lang="zh-CN" altLang="en-US" sz="2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cstate="print">
            <a:lum/>
          </a:blip>
          <a:srcRect l="13782" t="35471" r="11811" b="18040"/>
          <a:stretch>
            <a:fillRect/>
          </a:stretch>
        </p:blipFill>
        <p:spPr bwMode="auto">
          <a:xfrm>
            <a:off x="107504" y="714721"/>
            <a:ext cx="8964488" cy="6026647"/>
          </a:xfrm>
          <a:prstGeom prst="rect">
            <a:avLst/>
          </a:prstGeom>
          <a:solidFill>
            <a:schemeClr val="tx1"/>
          </a:solidFill>
          <a:ln w="9525">
            <a:noFill/>
            <a:miter lim="800000"/>
            <a:headEnd/>
            <a:tailEnd/>
          </a:ln>
        </p:spPr>
      </p:pic>
      <p:sp>
        <p:nvSpPr>
          <p:cNvPr id="3" name="TextBox 2"/>
          <p:cNvSpPr txBox="1"/>
          <p:nvPr/>
        </p:nvSpPr>
        <p:spPr>
          <a:xfrm>
            <a:off x="467544" y="107921"/>
            <a:ext cx="8352928" cy="584775"/>
          </a:xfrm>
          <a:prstGeom prst="rect">
            <a:avLst/>
          </a:prstGeom>
          <a:noFill/>
        </p:spPr>
        <p:txBody>
          <a:bodyPr wrap="square" rtlCol="0">
            <a:spAutoFit/>
          </a:bodyPr>
          <a:lstStyle/>
          <a:p>
            <a:pPr algn="ctr"/>
            <a:r>
              <a:rPr lang="en-US" altLang="zh-CN" sz="3200" b="1" dirty="0" err="1" smtClean="0">
                <a:solidFill>
                  <a:srgbClr val="FF0000"/>
                </a:solidFill>
                <a:latin typeface="Times New Roman" pitchFamily="18" charset="0"/>
                <a:cs typeface="Times New Roman" pitchFamily="18" charset="0"/>
              </a:rPr>
              <a:t>Intercomparison</a:t>
            </a:r>
            <a:r>
              <a:rPr lang="en-US" altLang="zh-CN" sz="3200" b="1" dirty="0" smtClean="0">
                <a:solidFill>
                  <a:srgbClr val="FF0000"/>
                </a:solidFill>
                <a:latin typeface="Times New Roman" pitchFamily="18" charset="0"/>
                <a:cs typeface="Times New Roman" pitchFamily="18" charset="0"/>
              </a:rPr>
              <a:t> of two WRF dynamical cores</a:t>
            </a:r>
            <a:endParaRPr lang="zh-CN" alt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314" name="Picture 10"/>
          <p:cNvPicPr>
            <a:picLocks noChangeAspect="1" noChangeArrowheads="1"/>
          </p:cNvPicPr>
          <p:nvPr/>
        </p:nvPicPr>
        <p:blipFill>
          <a:blip r:embed="rId2" cstate="print"/>
          <a:srcRect l="13651" t="38907" r="11811" b="21187"/>
          <a:stretch>
            <a:fillRect/>
          </a:stretch>
        </p:blipFill>
        <p:spPr bwMode="auto">
          <a:xfrm>
            <a:off x="0" y="476672"/>
            <a:ext cx="9144000" cy="609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338" name="Picture 13"/>
          <p:cNvPicPr>
            <a:picLocks noChangeAspect="1" noChangeArrowheads="1"/>
          </p:cNvPicPr>
          <p:nvPr/>
        </p:nvPicPr>
        <p:blipFill>
          <a:blip r:embed="rId3" cstate="print"/>
          <a:srcRect l="13950" t="39844" r="11811" b="22031"/>
          <a:stretch>
            <a:fillRect/>
          </a:stretch>
        </p:blipFill>
        <p:spPr bwMode="auto">
          <a:xfrm>
            <a:off x="0" y="1052736"/>
            <a:ext cx="9144000" cy="5637373"/>
          </a:xfrm>
          <a:prstGeom prst="rect">
            <a:avLst/>
          </a:prstGeom>
          <a:noFill/>
          <a:ln w="9525">
            <a:noFill/>
            <a:miter lim="800000"/>
            <a:headEnd/>
            <a:tailEnd/>
          </a:ln>
        </p:spPr>
      </p:pic>
      <p:sp>
        <p:nvSpPr>
          <p:cNvPr id="3" name="TextBox 2"/>
          <p:cNvSpPr txBox="1"/>
          <p:nvPr/>
        </p:nvSpPr>
        <p:spPr>
          <a:xfrm>
            <a:off x="467544" y="107921"/>
            <a:ext cx="8352928" cy="584775"/>
          </a:xfrm>
          <a:prstGeom prst="rect">
            <a:avLst/>
          </a:prstGeom>
          <a:noFill/>
        </p:spPr>
        <p:txBody>
          <a:bodyPr wrap="square" rtlCol="0">
            <a:spAutoFit/>
          </a:bodyPr>
          <a:lstStyle/>
          <a:p>
            <a:pPr algn="ctr"/>
            <a:r>
              <a:rPr lang="en-US" altLang="zh-CN" sz="3200" b="1" dirty="0" err="1" smtClean="0">
                <a:solidFill>
                  <a:srgbClr val="FF0000"/>
                </a:solidFill>
                <a:latin typeface="Times New Roman" pitchFamily="18" charset="0"/>
                <a:cs typeface="Times New Roman" pitchFamily="18" charset="0"/>
              </a:rPr>
              <a:t>Intercomparison</a:t>
            </a:r>
            <a:r>
              <a:rPr lang="en-US" altLang="zh-CN" sz="3200" b="1" dirty="0" smtClean="0">
                <a:solidFill>
                  <a:srgbClr val="FF0000"/>
                </a:solidFill>
                <a:latin typeface="Times New Roman" pitchFamily="18" charset="0"/>
                <a:cs typeface="Times New Roman" pitchFamily="18" charset="0"/>
              </a:rPr>
              <a:t> of two WRF dynamical cores</a:t>
            </a:r>
            <a:endParaRPr lang="zh-CN" altLang="en-US" sz="3200" b="1" dirty="0">
              <a:solidFill>
                <a:srgbClr val="FF0000"/>
              </a:solidFill>
              <a:latin typeface="Times New Roman" pitchFamily="18" charset="0"/>
              <a:cs typeface="Times New Roman" pitchFamily="18" charset="0"/>
            </a:endParaRPr>
          </a:p>
        </p:txBody>
      </p:sp>
      <p:sp>
        <p:nvSpPr>
          <p:cNvPr id="4" name="TextBox 3"/>
          <p:cNvSpPr txBox="1"/>
          <p:nvPr/>
        </p:nvSpPr>
        <p:spPr>
          <a:xfrm>
            <a:off x="2123728" y="620688"/>
            <a:ext cx="5285421" cy="523220"/>
          </a:xfrm>
          <a:prstGeom prst="rect">
            <a:avLst/>
          </a:prstGeom>
          <a:noFill/>
        </p:spPr>
        <p:txBody>
          <a:bodyPr wrap="none" rtlCol="0">
            <a:spAutoFit/>
          </a:bodyPr>
          <a:lstStyle/>
          <a:p>
            <a:r>
              <a:rPr lang="en-US" altLang="zh-CN" sz="2800" b="1" dirty="0" smtClean="0">
                <a:solidFill>
                  <a:srgbClr val="0033CC"/>
                </a:solidFill>
                <a:latin typeface="Times New Roman" pitchFamily="18" charset="0"/>
                <a:cs typeface="Times New Roman" pitchFamily="18" charset="0"/>
              </a:rPr>
              <a:t>Azimuthal mean diabatic heating</a:t>
            </a:r>
            <a:endParaRPr lang="zh-CN" altLang="en-US" sz="2800" b="1" dirty="0">
              <a:solidFill>
                <a:srgbClr val="0033CC"/>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2" cstate="print"/>
          <a:srcRect b="51541"/>
          <a:stretch>
            <a:fillRect/>
          </a:stretch>
        </p:blipFill>
        <p:spPr bwMode="auto">
          <a:xfrm>
            <a:off x="323528" y="1412776"/>
            <a:ext cx="8568952" cy="5040560"/>
          </a:xfrm>
          <a:prstGeom prst="rect">
            <a:avLst/>
          </a:prstGeom>
          <a:solidFill>
            <a:schemeClr val="bg1"/>
          </a:solidFill>
          <a:ln w="9525">
            <a:noFill/>
            <a:miter lim="800000"/>
            <a:headEnd/>
            <a:tailEnd/>
          </a:ln>
        </p:spPr>
      </p:pic>
      <p:sp>
        <p:nvSpPr>
          <p:cNvPr id="5" name="Rectangle 4"/>
          <p:cNvSpPr/>
          <p:nvPr/>
        </p:nvSpPr>
        <p:spPr>
          <a:xfrm>
            <a:off x="899592" y="620688"/>
            <a:ext cx="7806624" cy="646331"/>
          </a:xfrm>
          <a:prstGeom prst="rect">
            <a:avLst/>
          </a:prstGeom>
        </p:spPr>
        <p:txBody>
          <a:bodyPr wrap="none">
            <a:spAutoFit/>
          </a:bodyPr>
          <a:lstStyle/>
          <a:p>
            <a:pPr>
              <a:spcBef>
                <a:spcPts val="1800"/>
              </a:spcBef>
            </a:pPr>
            <a:r>
              <a:rPr lang="en-US" altLang="zh-CN" sz="3600" b="1" dirty="0" smtClean="0">
                <a:solidFill>
                  <a:srgbClr val="FFFF00"/>
                </a:solidFill>
                <a:latin typeface="Times New Roman" pitchFamily="18" charset="0"/>
                <a:cs typeface="Times New Roman" pitchFamily="18" charset="0"/>
              </a:rPr>
              <a:t>Sensitivity to initial radial wind profile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rrowheads="1"/>
          </p:cNvPicPr>
          <p:nvPr/>
        </p:nvPicPr>
        <p:blipFill>
          <a:blip r:embed="rId2" cstate="print"/>
          <a:srcRect/>
          <a:stretch>
            <a:fillRect/>
          </a:stretch>
        </p:blipFill>
        <p:spPr bwMode="auto">
          <a:xfrm>
            <a:off x="107504" y="764704"/>
            <a:ext cx="8892480" cy="5616624"/>
          </a:xfrm>
          <a:prstGeom prst="rect">
            <a:avLst/>
          </a:prstGeom>
          <a:solidFill>
            <a:schemeClr val="bg1"/>
          </a:solid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16632"/>
            <a:ext cx="8229600" cy="780696"/>
          </a:xfrm>
        </p:spPr>
        <p:txBody>
          <a:bodyPr>
            <a:normAutofit/>
          </a:bodyPr>
          <a:lstStyle/>
          <a:p>
            <a:pPr algn="ctr"/>
            <a:r>
              <a:rPr lang="en-US" altLang="zh-CN" sz="4000" b="1" dirty="0" smtClean="0">
                <a:solidFill>
                  <a:srgbClr val="FFFF00"/>
                </a:solidFill>
                <a:latin typeface="Times New Roman" pitchFamily="18" charset="0"/>
                <a:cs typeface="Times New Roman" pitchFamily="18" charset="0"/>
              </a:rPr>
              <a:t>Summary</a:t>
            </a:r>
            <a:endParaRPr lang="zh-CN" altLang="en-US" sz="40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107504" y="980728"/>
            <a:ext cx="8964488" cy="5400600"/>
          </a:xfrm>
        </p:spPr>
        <p:txBody>
          <a:bodyPr>
            <a:normAutofit/>
          </a:bodyPr>
          <a:lstStyle/>
          <a:p>
            <a:pPr>
              <a:spcBef>
                <a:spcPts val="1800"/>
              </a:spcBef>
            </a:pPr>
            <a:r>
              <a:rPr lang="en-US" altLang="zh-CN" sz="2800" dirty="0" smtClean="0">
                <a:solidFill>
                  <a:schemeClr val="bg1"/>
                </a:solidFill>
                <a:latin typeface="Times New Roman" pitchFamily="18" charset="0"/>
                <a:cs typeface="Times New Roman" pitchFamily="18" charset="0"/>
              </a:rPr>
              <a:t>Cloud microphysics scheme in HWRF seems not </a:t>
            </a:r>
            <a:r>
              <a:rPr lang="en-US" altLang="zh-CN" sz="2800" dirty="0" smtClean="0">
                <a:solidFill>
                  <a:schemeClr val="bg1"/>
                </a:solidFill>
                <a:latin typeface="Times New Roman" pitchFamily="18" charset="0"/>
                <a:cs typeface="Times New Roman" pitchFamily="18" charset="0"/>
              </a:rPr>
              <a:t>to </a:t>
            </a:r>
            <a:r>
              <a:rPr lang="en-US" altLang="zh-CN" sz="2800" dirty="0" smtClean="0">
                <a:solidFill>
                  <a:schemeClr val="bg1"/>
                </a:solidFill>
                <a:latin typeface="Times New Roman" pitchFamily="18" charset="0"/>
                <a:cs typeface="Times New Roman" pitchFamily="18" charset="0"/>
              </a:rPr>
              <a:t>cause the size increase in the prediction;</a:t>
            </a:r>
          </a:p>
          <a:p>
            <a:pPr>
              <a:spcBef>
                <a:spcPts val="1800"/>
              </a:spcBef>
            </a:pPr>
            <a:r>
              <a:rPr lang="en-US" altLang="zh-CN" sz="2800" dirty="0" smtClean="0">
                <a:solidFill>
                  <a:schemeClr val="bg1"/>
                </a:solidFill>
                <a:latin typeface="Times New Roman" pitchFamily="18" charset="0"/>
                <a:cs typeface="Times New Roman" pitchFamily="18" charset="0"/>
              </a:rPr>
              <a:t>Cumulus parameterization is a candidate;</a:t>
            </a:r>
          </a:p>
          <a:p>
            <a:pPr>
              <a:spcBef>
                <a:spcPts val="1800"/>
              </a:spcBef>
            </a:pPr>
            <a:r>
              <a:rPr lang="en-US" altLang="zh-CN" sz="2800" dirty="0" smtClean="0">
                <a:solidFill>
                  <a:schemeClr val="bg1"/>
                </a:solidFill>
                <a:latin typeface="Times New Roman" pitchFamily="18" charset="0"/>
                <a:cs typeface="Times New Roman" pitchFamily="18" charset="0"/>
              </a:rPr>
              <a:t>Initial structure of the model vortex is </a:t>
            </a:r>
            <a:r>
              <a:rPr lang="en-US" altLang="zh-CN" sz="2800" dirty="0" smtClean="0">
                <a:solidFill>
                  <a:schemeClr val="bg1"/>
                </a:solidFill>
                <a:latin typeface="Times New Roman" pitchFamily="18" charset="0"/>
                <a:cs typeface="Times New Roman" pitchFamily="18" charset="0"/>
              </a:rPr>
              <a:t>likely the </a:t>
            </a:r>
            <a:r>
              <a:rPr lang="en-US" altLang="zh-CN" sz="2800" dirty="0" smtClean="0">
                <a:solidFill>
                  <a:schemeClr val="bg1"/>
                </a:solidFill>
                <a:latin typeface="Times New Roman" pitchFamily="18" charset="0"/>
                <a:cs typeface="Times New Roman" pitchFamily="18" charset="0"/>
              </a:rPr>
              <a:t>major contributor to the rapid size increase;</a:t>
            </a:r>
          </a:p>
          <a:p>
            <a:pPr>
              <a:spcBef>
                <a:spcPts val="1800"/>
              </a:spcBef>
            </a:pPr>
            <a:r>
              <a:rPr lang="en-US" altLang="zh-CN" sz="2800" dirty="0" smtClean="0">
                <a:solidFill>
                  <a:schemeClr val="bg1"/>
                </a:solidFill>
                <a:latin typeface="Times New Roman" pitchFamily="18" charset="0"/>
                <a:cs typeface="Times New Roman" pitchFamily="18" charset="0"/>
              </a:rPr>
              <a:t>Dynamical core affects </a:t>
            </a:r>
            <a:r>
              <a:rPr lang="en-US" altLang="zh-CN" sz="2800" dirty="0" smtClean="0">
                <a:solidFill>
                  <a:schemeClr val="bg1"/>
                </a:solidFill>
                <a:latin typeface="Times New Roman" pitchFamily="18" charset="0"/>
                <a:cs typeface="Times New Roman" pitchFamily="18" charset="0"/>
              </a:rPr>
              <a:t>the </a:t>
            </a:r>
            <a:r>
              <a:rPr lang="en-US" altLang="zh-CN" sz="2800" dirty="0" smtClean="0">
                <a:solidFill>
                  <a:schemeClr val="bg1"/>
                </a:solidFill>
                <a:latin typeface="Times New Roman" pitchFamily="18" charset="0"/>
                <a:cs typeface="Times New Roman" pitchFamily="18" charset="0"/>
              </a:rPr>
              <a:t>cloud </a:t>
            </a:r>
            <a:r>
              <a:rPr lang="en-US" altLang="zh-CN" sz="2800" dirty="0" smtClean="0">
                <a:solidFill>
                  <a:schemeClr val="bg1"/>
                </a:solidFill>
                <a:latin typeface="Times New Roman" pitchFamily="18" charset="0"/>
                <a:cs typeface="Times New Roman" pitchFamily="18" charset="0"/>
              </a:rPr>
              <a:t>microphysics and </a:t>
            </a:r>
            <a:r>
              <a:rPr lang="en-US" altLang="zh-CN" sz="2800" dirty="0" smtClean="0">
                <a:solidFill>
                  <a:schemeClr val="bg1"/>
                </a:solidFill>
                <a:latin typeface="Times New Roman" pitchFamily="18" charset="0"/>
                <a:cs typeface="Times New Roman" pitchFamily="18" charset="0"/>
              </a:rPr>
              <a:t>heating </a:t>
            </a:r>
            <a:r>
              <a:rPr lang="en-US" altLang="zh-CN" sz="2800" dirty="0" smtClean="0">
                <a:solidFill>
                  <a:schemeClr val="bg1"/>
                </a:solidFill>
                <a:latin typeface="Times New Roman" pitchFamily="18" charset="0"/>
                <a:cs typeface="Times New Roman" pitchFamily="18" charset="0"/>
              </a:rPr>
              <a:t>distribution and thus the </a:t>
            </a:r>
            <a:r>
              <a:rPr lang="en-US" altLang="zh-CN" sz="2800" dirty="0" smtClean="0">
                <a:solidFill>
                  <a:schemeClr val="bg1"/>
                </a:solidFill>
                <a:latin typeface="Times New Roman" pitchFamily="18" charset="0"/>
                <a:cs typeface="Times New Roman" pitchFamily="18" charset="0"/>
              </a:rPr>
              <a:t>vertical structure and intensity of the </a:t>
            </a:r>
            <a:r>
              <a:rPr lang="en-US" altLang="zh-CN" sz="2800" dirty="0" smtClean="0">
                <a:solidFill>
                  <a:schemeClr val="bg1"/>
                </a:solidFill>
                <a:latin typeface="Times New Roman" pitchFamily="18" charset="0"/>
                <a:cs typeface="Times New Roman" pitchFamily="18" charset="0"/>
              </a:rPr>
              <a:t>storm; </a:t>
            </a:r>
            <a:endParaRPr lang="en-US" altLang="zh-CN" sz="2800" dirty="0" smtClean="0">
              <a:solidFill>
                <a:schemeClr val="bg1"/>
              </a:solidFill>
              <a:latin typeface="Times New Roman" pitchFamily="18" charset="0"/>
              <a:cs typeface="Times New Roman" pitchFamily="18" charset="0"/>
            </a:endParaRPr>
          </a:p>
          <a:p>
            <a:pPr>
              <a:spcBef>
                <a:spcPts val="1800"/>
              </a:spcBef>
            </a:pPr>
            <a:r>
              <a:rPr lang="en-US" altLang="zh-CN" sz="2800" dirty="0" smtClean="0">
                <a:solidFill>
                  <a:schemeClr val="bg1"/>
                </a:solidFill>
                <a:latin typeface="Times New Roman" pitchFamily="18" charset="0"/>
                <a:cs typeface="Times New Roman" pitchFamily="18" charset="0"/>
              </a:rPr>
              <a:t>Evaluation will be extended to the new CP and new initialization scheme in HWRF model.</a:t>
            </a:r>
            <a:endParaRPr lang="zh-CN" altLang="en-US" sz="2800" dirty="0">
              <a:solidFill>
                <a:schemeClr val="bg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229600" cy="780696"/>
          </a:xfrm>
        </p:spPr>
        <p:txBody>
          <a:bodyPr>
            <a:normAutofit/>
          </a:bodyPr>
          <a:lstStyle/>
          <a:p>
            <a:pPr algn="ctr"/>
            <a:r>
              <a:rPr lang="en-US" altLang="zh-CN" sz="3600" b="1" dirty="0" smtClean="0">
                <a:solidFill>
                  <a:srgbClr val="FFFF00"/>
                </a:solidFill>
                <a:latin typeface="Times New Roman" pitchFamily="18" charset="0"/>
                <a:cs typeface="Times New Roman" pitchFamily="18" charset="0"/>
              </a:rPr>
              <a:t>Overall Goal of the Project </a:t>
            </a:r>
            <a:endParaRPr lang="zh-CN" altLang="en-US" sz="3600" b="1" dirty="0">
              <a:solidFill>
                <a:srgbClr val="FFFF00"/>
              </a:solidFill>
              <a:latin typeface="Times New Roman" pitchFamily="18" charset="0"/>
              <a:cs typeface="Times New Roman" pitchFamily="18" charset="0"/>
            </a:endParaRPr>
          </a:p>
        </p:txBody>
      </p:sp>
      <p:sp>
        <p:nvSpPr>
          <p:cNvPr id="4" name="Rectangle 3"/>
          <p:cNvSpPr/>
          <p:nvPr/>
        </p:nvSpPr>
        <p:spPr>
          <a:xfrm>
            <a:off x="179512" y="1412776"/>
            <a:ext cx="8640960" cy="5185522"/>
          </a:xfrm>
          <a:prstGeom prst="rect">
            <a:avLst/>
          </a:prstGeom>
        </p:spPr>
        <p:txBody>
          <a:bodyPr wrap="square">
            <a:spAutoFit/>
          </a:bodyPr>
          <a:lstStyle/>
          <a:p>
            <a:pPr algn="just">
              <a:lnSpc>
                <a:spcPct val="150000"/>
              </a:lnSpc>
            </a:pPr>
            <a:r>
              <a:rPr lang="en-US" altLang="zh-CN" sz="2800" dirty="0" smtClean="0">
                <a:solidFill>
                  <a:schemeClr val="bg1"/>
                </a:solidFill>
                <a:latin typeface="Times New Roman" pitchFamily="18" charset="0"/>
                <a:cs typeface="Times New Roman" pitchFamily="18" charset="0"/>
              </a:rPr>
              <a:t>	To </a:t>
            </a:r>
            <a:r>
              <a:rPr lang="en-US" altLang="zh-CN" sz="2800" dirty="0" smtClean="0">
                <a:solidFill>
                  <a:schemeClr val="bg1"/>
                </a:solidFill>
                <a:latin typeface="Times New Roman" pitchFamily="18" charset="0"/>
                <a:cs typeface="Times New Roman" pitchFamily="18" charset="0"/>
              </a:rPr>
              <a:t>evaluate and improve the cloud and precipitation physics used in the operational Hurricane Weather Research and Forecast (HWRF) model developed in the Environmental Modeling Center (EMC) at the National Centers for Environmental Prediction (NCEP) of NOAA, achieving improved prediction of hurricane structure and intensity, including the size, by the HWRF model at NCEP/EMC.</a:t>
            </a:r>
            <a:endParaRPr lang="zh-CN" altLang="en-US" sz="2800" dirty="0">
              <a:solidFill>
                <a:schemeClr val="bg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648072"/>
          </a:xfrm>
        </p:spPr>
        <p:txBody>
          <a:bodyPr>
            <a:normAutofit/>
          </a:bodyPr>
          <a:lstStyle/>
          <a:p>
            <a:pPr algn="ctr"/>
            <a:r>
              <a:rPr lang="en-US" altLang="zh-CN" sz="3600" b="1" dirty="0" smtClean="0">
                <a:solidFill>
                  <a:srgbClr val="FFFF00"/>
                </a:solidFill>
                <a:latin typeface="Times New Roman" pitchFamily="18" charset="0"/>
                <a:cs typeface="Times New Roman" pitchFamily="18" charset="0"/>
              </a:rPr>
              <a:t>Objectives</a:t>
            </a:r>
            <a:endParaRPr lang="zh-CN" altLang="en-US" sz="3600" b="1" dirty="0">
              <a:solidFill>
                <a:srgbClr val="FFFF00"/>
              </a:solidFill>
              <a:latin typeface="Times New Roman" pitchFamily="18" charset="0"/>
              <a:cs typeface="Times New Roman" pitchFamily="18" charset="0"/>
            </a:endParaRPr>
          </a:p>
        </p:txBody>
      </p:sp>
      <p:sp>
        <p:nvSpPr>
          <p:cNvPr id="1025" name="Rectangle 1"/>
          <p:cNvSpPr>
            <a:spLocks noChangeArrowheads="1"/>
          </p:cNvSpPr>
          <p:nvPr/>
        </p:nvSpPr>
        <p:spPr bwMode="auto">
          <a:xfrm>
            <a:off x="288032" y="982905"/>
            <a:ext cx="8676456"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ts val="1200"/>
              </a:spcBef>
              <a:spcAft>
                <a:spcPct val="0"/>
              </a:spcAft>
              <a:buClrTx/>
              <a:buSzTx/>
              <a:buFontTx/>
              <a:buNone/>
              <a:tabLst/>
            </a:pPr>
            <a:r>
              <a:rPr kumimoji="0" lang="en-US" altLang="zh-CN" sz="2400" b="0" i="0" u="none" strike="noStrike" cap="none" normalizeH="0" dirty="0" smtClean="0">
                <a:ln>
                  <a:noFill/>
                </a:ln>
                <a:solidFill>
                  <a:schemeClr val="bg1"/>
                </a:solidFill>
                <a:effectLst/>
                <a:latin typeface="Times New Roman" pitchFamily="18" charset="0"/>
                <a:ea typeface="宋体" pitchFamily="2" charset="-122"/>
                <a:cs typeface="Times New Roman" pitchFamily="18" charset="0"/>
                <a:sym typeface="Symbol" pitchFamily="18" charset="2"/>
              </a:rPr>
              <a:t></a:t>
            </a:r>
            <a:r>
              <a:rPr kumimoji="0" lang="en-US" altLang="zh-CN" sz="2400" b="0" i="0" u="none" strike="noStrike" cap="none" normalizeH="0" dirty="0" smtClean="0">
                <a:ln>
                  <a:noFill/>
                </a:ln>
                <a:solidFill>
                  <a:schemeClr val="bg1"/>
                </a:solidFill>
                <a:effectLst/>
                <a:latin typeface="Times New Roman" pitchFamily="18" charset="0"/>
                <a:ea typeface="宋体" pitchFamily="2" charset="-122"/>
                <a:cs typeface="Times New Roman" pitchFamily="18" charset="0"/>
              </a:rPr>
              <a:t> </a:t>
            </a:r>
            <a:r>
              <a:rPr kumimoji="0" lang="en-US" altLang="zh-CN" sz="2800" b="0" i="0" u="none" strike="noStrike" cap="none" normalizeH="0" dirty="0" smtClean="0">
                <a:ln>
                  <a:noFill/>
                </a:ln>
                <a:solidFill>
                  <a:schemeClr val="bg1"/>
                </a:solidFill>
                <a:effectLst/>
                <a:latin typeface="Times New Roman" pitchFamily="18" charset="0"/>
                <a:ea typeface="宋体" pitchFamily="2" charset="-122"/>
                <a:cs typeface="Times New Roman" pitchFamily="18" charset="0"/>
              </a:rPr>
              <a:t>To diagnose the discrepancies of the current cloud and precipitation physics and the interaction between grid-scale moist processes and subgrid-scale convection in HWRF and understand how they affect hurricane intensity and structure;</a:t>
            </a:r>
            <a:endParaRPr kumimoji="0" lang="en-US" altLang="zh-CN" sz="2800" b="0" i="0" u="none" strike="noStrike" cap="none" normalizeH="0" dirty="0" smtClean="0">
              <a:ln>
                <a:noFill/>
              </a:ln>
              <a:solidFill>
                <a:schemeClr val="bg1"/>
              </a:solidFill>
              <a:effectLst/>
              <a:latin typeface="Times New Roman" pitchFamily="18" charset="0"/>
              <a:ea typeface="宋体" pitchFamily="2" charset="-122"/>
              <a:cs typeface="Times New Roman" pitchFamily="18" charset="0"/>
              <a:sym typeface="Symbol" pitchFamily="18" charset="2"/>
            </a:endParaRPr>
          </a:p>
          <a:p>
            <a:pPr marL="0" marR="0" lvl="0" indent="228600" algn="just" defTabSz="914400" rtl="0" eaLnBrk="0" fontAlgn="base" latinLnBrk="0" hangingPunct="0">
              <a:lnSpc>
                <a:spcPct val="100000"/>
              </a:lnSpc>
              <a:spcBef>
                <a:spcPts val="1200"/>
              </a:spcBef>
              <a:spcAft>
                <a:spcPct val="0"/>
              </a:spcAft>
              <a:buClrTx/>
              <a:buSzTx/>
              <a:buFontTx/>
              <a:buNone/>
              <a:tabLst/>
            </a:pPr>
            <a:r>
              <a:rPr kumimoji="0" lang="en-US" altLang="zh-CN" sz="2800" b="0" i="0" u="none" strike="noStrike" cap="none" normalizeH="0" dirty="0" smtClean="0">
                <a:ln>
                  <a:noFill/>
                </a:ln>
                <a:solidFill>
                  <a:schemeClr val="bg1"/>
                </a:solidFill>
                <a:effectLst/>
                <a:latin typeface="Times New Roman" pitchFamily="18" charset="0"/>
                <a:ea typeface="宋体" pitchFamily="2" charset="-122"/>
                <a:cs typeface="Times New Roman" pitchFamily="18" charset="0"/>
                <a:sym typeface="Symbol" pitchFamily="18" charset="2"/>
              </a:rPr>
              <a:t></a:t>
            </a:r>
            <a:r>
              <a:rPr kumimoji="0" lang="en-US" altLang="zh-CN" sz="2800" b="0" i="0" u="none" strike="noStrike" cap="none" normalizeH="0" dirty="0" smtClean="0">
                <a:ln>
                  <a:noFill/>
                </a:ln>
                <a:solidFill>
                  <a:schemeClr val="bg1"/>
                </a:solidFill>
                <a:effectLst/>
                <a:latin typeface="Times New Roman" pitchFamily="18" charset="0"/>
                <a:ea typeface="宋体" pitchFamily="2" charset="-122"/>
                <a:cs typeface="Times New Roman" pitchFamily="18" charset="0"/>
              </a:rPr>
              <a:t> To improve the representation of the cloud and precipitation physics in HWRF and evaluate the performance of the modified schemes through model inter-comparison between HWRF and TCM4;</a:t>
            </a:r>
            <a:endParaRPr kumimoji="0" lang="en-US" altLang="zh-CN" sz="2800" b="0" i="0" u="none" strike="noStrike" cap="none" normalizeH="0" dirty="0" smtClean="0">
              <a:ln>
                <a:noFill/>
              </a:ln>
              <a:solidFill>
                <a:schemeClr val="bg1"/>
              </a:solidFill>
              <a:effectLst/>
              <a:latin typeface="Times New Roman" pitchFamily="18" charset="0"/>
              <a:ea typeface="宋体" pitchFamily="2" charset="-122"/>
              <a:cs typeface="Times New Roman" pitchFamily="18" charset="0"/>
              <a:sym typeface="Symbol" pitchFamily="18" charset="2"/>
            </a:endParaRPr>
          </a:p>
          <a:p>
            <a:pPr marL="0" marR="0" lvl="0" indent="228600" algn="just" defTabSz="914400" rtl="0" eaLnBrk="0" fontAlgn="base" latinLnBrk="0" hangingPunct="0">
              <a:lnSpc>
                <a:spcPct val="100000"/>
              </a:lnSpc>
              <a:spcBef>
                <a:spcPts val="1200"/>
              </a:spcBef>
              <a:spcAft>
                <a:spcPct val="0"/>
              </a:spcAft>
              <a:buClrTx/>
              <a:buSzTx/>
              <a:buFontTx/>
              <a:buNone/>
              <a:tabLst/>
            </a:pPr>
            <a:r>
              <a:rPr kumimoji="0" lang="en-US" altLang="zh-CN" sz="2800" b="0" i="0" u="none" strike="noStrike" cap="none" normalizeH="0" dirty="0" smtClean="0">
                <a:ln>
                  <a:noFill/>
                </a:ln>
                <a:solidFill>
                  <a:schemeClr val="bg1"/>
                </a:solidFill>
                <a:effectLst/>
                <a:latin typeface="Times New Roman" pitchFamily="18" charset="0"/>
                <a:ea typeface="宋体" pitchFamily="2" charset="-122"/>
                <a:cs typeface="Times New Roman" pitchFamily="18" charset="0"/>
                <a:sym typeface="Symbol" pitchFamily="18" charset="2"/>
              </a:rPr>
              <a:t></a:t>
            </a:r>
            <a:r>
              <a:rPr kumimoji="0" lang="en-US" altLang="zh-CN" sz="2800" b="0" i="0" u="none" strike="noStrike" cap="none" normalizeH="0" dirty="0" smtClean="0">
                <a:ln>
                  <a:noFill/>
                </a:ln>
                <a:solidFill>
                  <a:schemeClr val="bg1"/>
                </a:solidFill>
                <a:effectLst/>
                <a:latin typeface="Times New Roman" pitchFamily="18" charset="0"/>
                <a:ea typeface="宋体" pitchFamily="2" charset="-122"/>
                <a:cs typeface="Times New Roman" pitchFamily="18" charset="0"/>
              </a:rPr>
              <a:t> To </a:t>
            </a:r>
            <a:r>
              <a:rPr kumimoji="0" lang="en-US" altLang="zh-CN" sz="2800" b="0" i="0" u="none" strike="noStrike" cap="none" normalizeH="0" dirty="0" smtClean="0">
                <a:ln>
                  <a:noFill/>
                </a:ln>
                <a:solidFill>
                  <a:schemeClr val="bg1"/>
                </a:solidFill>
                <a:effectLst/>
                <a:latin typeface="Times New Roman" pitchFamily="18" charset="0"/>
                <a:ea typeface="宋体" pitchFamily="2" charset="-122"/>
                <a:cs typeface="Times New Roman" pitchFamily="18" charset="0"/>
              </a:rPr>
              <a:t>test and tune </a:t>
            </a:r>
            <a:r>
              <a:rPr kumimoji="0" lang="en-US" altLang="zh-CN" sz="2800" b="0" i="0" u="none" strike="noStrike" cap="none" normalizeH="0" dirty="0" smtClean="0">
                <a:ln>
                  <a:noFill/>
                </a:ln>
                <a:solidFill>
                  <a:schemeClr val="bg1"/>
                </a:solidFill>
                <a:effectLst/>
                <a:latin typeface="Times New Roman" pitchFamily="18" charset="0"/>
                <a:ea typeface="宋体" pitchFamily="2" charset="-122"/>
                <a:cs typeface="Times New Roman" pitchFamily="18" charset="0"/>
              </a:rPr>
              <a:t>the </a:t>
            </a:r>
            <a:r>
              <a:rPr kumimoji="0" lang="en-US" altLang="zh-CN" sz="2800" b="0" i="0" u="none" strike="noStrike" cap="none" normalizeH="0" dirty="0" smtClean="0">
                <a:ln>
                  <a:noFill/>
                </a:ln>
                <a:solidFill>
                  <a:schemeClr val="bg1"/>
                </a:solidFill>
                <a:effectLst/>
                <a:latin typeface="Times New Roman" pitchFamily="18" charset="0"/>
                <a:ea typeface="宋体" pitchFamily="2" charset="-122"/>
                <a:cs typeface="Times New Roman" pitchFamily="18" charset="0"/>
              </a:rPr>
              <a:t>modifications </a:t>
            </a:r>
            <a:r>
              <a:rPr kumimoji="0" lang="en-US" altLang="zh-CN" sz="2800" b="0" i="0" u="none" strike="noStrike" cap="none" normalizeH="0" dirty="0" smtClean="0">
                <a:ln>
                  <a:noFill/>
                </a:ln>
                <a:solidFill>
                  <a:schemeClr val="bg1"/>
                </a:solidFill>
                <a:effectLst/>
                <a:latin typeface="Times New Roman" pitchFamily="18" charset="0"/>
                <a:ea typeface="宋体" pitchFamily="2" charset="-122"/>
                <a:cs typeface="Times New Roman" pitchFamily="18" charset="0"/>
              </a:rPr>
              <a:t>in the experimental prediction mode and to evaluate their overall improvements in predicting hurricane structure and </a:t>
            </a:r>
            <a:r>
              <a:rPr kumimoji="0" lang="en-US" altLang="zh-CN" sz="2800" b="0" i="0" u="none" strike="noStrike" cap="none" normalizeH="0" dirty="0" smtClean="0">
                <a:ln>
                  <a:noFill/>
                </a:ln>
                <a:solidFill>
                  <a:schemeClr val="bg1"/>
                </a:solidFill>
                <a:effectLst/>
                <a:latin typeface="Times New Roman" pitchFamily="18" charset="0"/>
                <a:ea typeface="宋体" pitchFamily="2" charset="-122"/>
                <a:cs typeface="Times New Roman" pitchFamily="18" charset="0"/>
              </a:rPr>
              <a:t>intensity.</a:t>
            </a:r>
            <a:endParaRPr kumimoji="0" lang="en-US" altLang="zh-CN" sz="2800" b="0" i="0" u="none" strike="noStrike" cap="none" normalizeH="0" dirty="0" smtClean="0">
              <a:ln>
                <a:noFill/>
              </a:ln>
              <a:solidFill>
                <a:schemeClr val="bg1"/>
              </a:solidFill>
              <a:effectLst/>
              <a:latin typeface="Times New Roman" pitchFamily="18" charset="0"/>
              <a:ea typeface="宋体" pitchFamily="2" charset="-122"/>
              <a:cs typeface="Times New Roman" pitchFamily="18" charset="0"/>
              <a:sym typeface="Symbol" pitchFamily="18" charset="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229600" cy="792088"/>
          </a:xfrm>
        </p:spPr>
        <p:txBody>
          <a:bodyPr>
            <a:normAutofit/>
          </a:bodyPr>
          <a:lstStyle/>
          <a:p>
            <a:pPr algn="ctr"/>
            <a:r>
              <a:rPr lang="en-US" altLang="zh-CN" sz="4000" b="1" dirty="0" smtClean="0">
                <a:solidFill>
                  <a:srgbClr val="FFFF00"/>
                </a:solidFill>
                <a:latin typeface="Times New Roman" pitchFamily="18" charset="0"/>
                <a:cs typeface="Times New Roman" pitchFamily="18" charset="0"/>
              </a:rPr>
              <a:t>Work Completed</a:t>
            </a:r>
            <a:endParaRPr lang="zh-CN" altLang="en-US" sz="40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1935480"/>
            <a:ext cx="8686800" cy="3581752"/>
          </a:xfrm>
        </p:spPr>
        <p:txBody>
          <a:bodyPr>
            <a:normAutofit/>
          </a:bodyPr>
          <a:lstStyle/>
          <a:p>
            <a:pPr>
              <a:spcBef>
                <a:spcPts val="1800"/>
              </a:spcBef>
            </a:pPr>
            <a:r>
              <a:rPr lang="en-US" altLang="zh-CN" sz="3200" dirty="0" smtClean="0">
                <a:solidFill>
                  <a:schemeClr val="bg1"/>
                </a:solidFill>
                <a:latin typeface="Times New Roman" pitchFamily="18" charset="0"/>
                <a:cs typeface="Times New Roman" pitchFamily="18" charset="0"/>
              </a:rPr>
              <a:t>Cloud microphysics</a:t>
            </a:r>
          </a:p>
          <a:p>
            <a:pPr>
              <a:spcBef>
                <a:spcPts val="1800"/>
              </a:spcBef>
            </a:pPr>
            <a:r>
              <a:rPr lang="en-US" altLang="zh-CN" sz="3200" dirty="0" smtClean="0">
                <a:solidFill>
                  <a:schemeClr val="bg1"/>
                </a:solidFill>
                <a:latin typeface="Times New Roman" pitchFamily="18" charset="0"/>
                <a:cs typeface="Times New Roman" pitchFamily="18" charset="0"/>
              </a:rPr>
              <a:t>Cumulus parameterization in the mother domain</a:t>
            </a:r>
          </a:p>
          <a:p>
            <a:pPr>
              <a:spcBef>
                <a:spcPts val="1800"/>
              </a:spcBef>
            </a:pPr>
            <a:r>
              <a:rPr lang="en-US" altLang="zh-CN" sz="3200" dirty="0" smtClean="0">
                <a:solidFill>
                  <a:schemeClr val="bg1"/>
                </a:solidFill>
                <a:latin typeface="Times New Roman" pitchFamily="18" charset="0"/>
                <a:cs typeface="Times New Roman" pitchFamily="18" charset="0"/>
              </a:rPr>
              <a:t>Effect of dynamical core</a:t>
            </a:r>
          </a:p>
          <a:p>
            <a:pPr>
              <a:spcBef>
                <a:spcPts val="1800"/>
              </a:spcBef>
            </a:pPr>
            <a:r>
              <a:rPr lang="en-US" altLang="zh-CN" sz="3200" dirty="0" smtClean="0">
                <a:solidFill>
                  <a:schemeClr val="bg1"/>
                </a:solidFill>
                <a:latin typeface="Times New Roman" pitchFamily="18" charset="0"/>
                <a:cs typeface="Times New Roman" pitchFamily="18" charset="0"/>
              </a:rPr>
              <a:t>Sensitivity to initial radial wind profile</a:t>
            </a:r>
          </a:p>
          <a:p>
            <a:pPr>
              <a:spcBef>
                <a:spcPts val="1800"/>
              </a:spcBef>
            </a:pPr>
            <a:endParaRPr lang="zh-CN" altLang="en-US" sz="3200" dirty="0">
              <a:solidFill>
                <a:schemeClr val="bg1"/>
              </a:solidFill>
              <a:latin typeface="Times New Roman" pitchFamily="18" charset="0"/>
              <a:cs typeface="Times New Roman" pitchFamily="18" charset="0"/>
            </a:endParaRPr>
          </a:p>
        </p:txBody>
      </p:sp>
      <p:sp>
        <p:nvSpPr>
          <p:cNvPr id="5" name="Rectangle 4"/>
          <p:cNvSpPr/>
          <p:nvPr/>
        </p:nvSpPr>
        <p:spPr>
          <a:xfrm>
            <a:off x="2627784" y="5445224"/>
            <a:ext cx="3853780" cy="646331"/>
          </a:xfrm>
          <a:prstGeom prst="rect">
            <a:avLst/>
          </a:prstGeom>
        </p:spPr>
        <p:txBody>
          <a:bodyPr wrap="square">
            <a:spAutoFit/>
          </a:bodyPr>
          <a:lstStyle/>
          <a:p>
            <a:pPr lvl="0"/>
            <a:r>
              <a:rPr lang="en-US" altLang="zh-CN" sz="3600" b="1" dirty="0" smtClean="0">
                <a:solidFill>
                  <a:srgbClr val="FFC000"/>
                </a:solidFill>
                <a:latin typeface="Times New Roman" pitchFamily="18" charset="0"/>
                <a:cs typeface="Times New Roman" pitchFamily="18" charset="0"/>
              </a:rPr>
              <a:t>Some highlights</a:t>
            </a:r>
            <a:endParaRPr lang="zh-CN" altLang="en-US" sz="3600" b="1" dirty="0">
              <a:solidFill>
                <a:srgbClr val="FFC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30"/>
          <p:cNvPicPr>
            <a:picLocks noChangeAspect="1" noChangeArrowheads="1"/>
          </p:cNvPicPr>
          <p:nvPr/>
        </p:nvPicPr>
        <p:blipFill>
          <a:blip r:embed="rId2" cstate="print"/>
          <a:srcRect l="-296"/>
          <a:stretch>
            <a:fillRect/>
          </a:stretch>
        </p:blipFill>
        <p:spPr bwMode="auto">
          <a:xfrm>
            <a:off x="107504" y="144015"/>
            <a:ext cx="4608512" cy="3937057"/>
          </a:xfrm>
          <a:prstGeom prst="rect">
            <a:avLst/>
          </a:prstGeom>
          <a:solidFill>
            <a:schemeClr val="bg1"/>
          </a:solidFill>
          <a:ln w="9525">
            <a:noFill/>
            <a:miter lim="800000"/>
            <a:headEnd/>
            <a:tailEnd/>
          </a:ln>
        </p:spPr>
      </p:pic>
      <p:pic>
        <p:nvPicPr>
          <p:cNvPr id="1028" name="Picture 1"/>
          <p:cNvPicPr>
            <a:picLocks noChangeAspect="1" noChangeArrowheads="1"/>
          </p:cNvPicPr>
          <p:nvPr/>
        </p:nvPicPr>
        <p:blipFill>
          <a:blip r:embed="rId3" cstate="print"/>
          <a:srcRect/>
          <a:stretch>
            <a:fillRect/>
          </a:stretch>
        </p:blipFill>
        <p:spPr bwMode="auto">
          <a:xfrm>
            <a:off x="4644008" y="3072134"/>
            <a:ext cx="4392488" cy="3669234"/>
          </a:xfrm>
          <a:prstGeom prst="rect">
            <a:avLst/>
          </a:prstGeom>
          <a:solidFill>
            <a:schemeClr val="bg1"/>
          </a:solidFill>
          <a:ln w="9525">
            <a:noFill/>
            <a:miter lim="800000"/>
            <a:headEnd/>
            <a:tailEnd/>
          </a:ln>
        </p:spPr>
      </p:pic>
      <p:sp>
        <p:nvSpPr>
          <p:cNvPr id="5" name="TextBox 4"/>
          <p:cNvSpPr txBox="1"/>
          <p:nvPr/>
        </p:nvSpPr>
        <p:spPr>
          <a:xfrm>
            <a:off x="5418068" y="796642"/>
            <a:ext cx="3546420" cy="1015663"/>
          </a:xfrm>
          <a:prstGeom prst="rect">
            <a:avLst/>
          </a:prstGeom>
          <a:noFill/>
        </p:spPr>
        <p:txBody>
          <a:bodyPr wrap="none" rtlCol="0">
            <a:spAutoFit/>
          </a:bodyPr>
          <a:lstStyle/>
          <a:p>
            <a:r>
              <a:rPr lang="en-US" altLang="zh-CN" sz="2000" b="1" dirty="0" smtClean="0"/>
              <a:t>Cloud microphysics scheme</a:t>
            </a:r>
          </a:p>
          <a:p>
            <a:r>
              <a:rPr lang="en-US" altLang="zh-CN" sz="2000" b="1" dirty="0" smtClean="0">
                <a:solidFill>
                  <a:srgbClr val="FF0000"/>
                </a:solidFill>
              </a:rPr>
              <a:t>Ferrier scheme in HWRF</a:t>
            </a:r>
          </a:p>
          <a:p>
            <a:r>
              <a:rPr lang="en-US" altLang="zh-CN" sz="2000" b="1" dirty="0" smtClean="0"/>
              <a:t>5-category scheme in TCM4</a:t>
            </a:r>
            <a:endParaRPr lang="zh-CN" altLang="en-US"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6"/>
          <p:cNvPicPr>
            <a:picLocks noChangeAspect="1" noChangeArrowheads="1"/>
          </p:cNvPicPr>
          <p:nvPr/>
        </p:nvPicPr>
        <p:blipFill>
          <a:blip r:embed="rId2" cstate="print"/>
          <a:srcRect t="39580"/>
          <a:stretch>
            <a:fillRect/>
          </a:stretch>
        </p:blipFill>
        <p:spPr bwMode="auto">
          <a:xfrm>
            <a:off x="143196" y="260648"/>
            <a:ext cx="8821292" cy="6503206"/>
          </a:xfrm>
          <a:prstGeom prst="rect">
            <a:avLst/>
          </a:prstGeom>
          <a:solidFill>
            <a:schemeClr val="bg1"/>
          </a:solid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34"/>
          <p:cNvPicPr>
            <a:picLocks noChangeAspect="1" noChangeArrowheads="1"/>
          </p:cNvPicPr>
          <p:nvPr/>
        </p:nvPicPr>
        <p:blipFill>
          <a:blip r:embed="rId2" cstate="print"/>
          <a:srcRect l="67829" t="33194"/>
          <a:stretch>
            <a:fillRect/>
          </a:stretch>
        </p:blipFill>
        <p:spPr bwMode="auto">
          <a:xfrm>
            <a:off x="539552" y="332656"/>
            <a:ext cx="3960440" cy="6276586"/>
          </a:xfrm>
          <a:prstGeom prst="rect">
            <a:avLst/>
          </a:prstGeom>
          <a:noFill/>
          <a:ln w="9525">
            <a:noFill/>
            <a:miter lim="800000"/>
            <a:headEnd/>
            <a:tailEnd/>
          </a:ln>
        </p:spPr>
      </p:pic>
      <p:pic>
        <p:nvPicPr>
          <p:cNvPr id="3" name="Picture 37"/>
          <p:cNvPicPr>
            <a:picLocks noChangeAspect="1" noChangeArrowheads="1"/>
          </p:cNvPicPr>
          <p:nvPr/>
        </p:nvPicPr>
        <p:blipFill>
          <a:blip r:embed="rId3" cstate="print"/>
          <a:srcRect l="67829" t="33194"/>
          <a:stretch>
            <a:fillRect/>
          </a:stretch>
        </p:blipFill>
        <p:spPr bwMode="auto">
          <a:xfrm>
            <a:off x="4644008" y="363615"/>
            <a:ext cx="3945611" cy="62337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31"/>
          <p:cNvPicPr>
            <a:picLocks noChangeAspect="1" noChangeArrowheads="1"/>
          </p:cNvPicPr>
          <p:nvPr/>
        </p:nvPicPr>
        <p:blipFill>
          <a:blip r:embed="rId3" cstate="print"/>
          <a:srcRect t="39643"/>
          <a:stretch>
            <a:fillRect/>
          </a:stretch>
        </p:blipFill>
        <p:spPr bwMode="auto">
          <a:xfrm>
            <a:off x="107504" y="908720"/>
            <a:ext cx="8964488" cy="570637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6" name="Picture 1"/>
          <p:cNvPicPr>
            <a:picLocks noChangeArrowheads="1"/>
          </p:cNvPicPr>
          <p:nvPr/>
        </p:nvPicPr>
        <p:blipFill>
          <a:blip r:embed="rId2" cstate="print"/>
          <a:srcRect/>
          <a:stretch>
            <a:fillRect/>
          </a:stretch>
        </p:blipFill>
        <p:spPr bwMode="auto">
          <a:xfrm>
            <a:off x="755576" y="908720"/>
            <a:ext cx="7704856" cy="5877272"/>
          </a:xfrm>
          <a:prstGeom prst="rect">
            <a:avLst/>
          </a:prstGeom>
          <a:noFill/>
          <a:ln w="9525">
            <a:noFill/>
            <a:miter lim="800000"/>
            <a:headEnd/>
            <a:tailEnd/>
          </a:ln>
        </p:spPr>
      </p:pic>
      <p:sp>
        <p:nvSpPr>
          <p:cNvPr id="4" name="Rectangle 3"/>
          <p:cNvSpPr/>
          <p:nvPr/>
        </p:nvSpPr>
        <p:spPr>
          <a:xfrm>
            <a:off x="467544" y="251937"/>
            <a:ext cx="8280920" cy="584775"/>
          </a:xfrm>
          <a:prstGeom prst="rect">
            <a:avLst/>
          </a:prstGeom>
        </p:spPr>
        <p:txBody>
          <a:bodyPr wrap="square">
            <a:spAutoFit/>
          </a:bodyPr>
          <a:lstStyle/>
          <a:p>
            <a:pPr algn="ctr">
              <a:spcBef>
                <a:spcPts val="1800"/>
              </a:spcBef>
            </a:pPr>
            <a:r>
              <a:rPr lang="en-US" altLang="zh-CN" sz="3200" dirty="0" smtClean="0">
                <a:solidFill>
                  <a:srgbClr val="FF0000"/>
                </a:solidFill>
                <a:latin typeface="Times New Roman" pitchFamily="18" charset="0"/>
                <a:cs typeface="Times New Roman" pitchFamily="18" charset="0"/>
              </a:rPr>
              <a:t>Cumulus parameterization in the mother domain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342</TotalTime>
  <Words>268</Words>
  <Application>Microsoft Office PowerPoint</Application>
  <PresentationFormat>On-screen Show (4:3)</PresentationFormat>
  <Paragraphs>36</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JHT Project: Evaluation and Improvements of Cloud and Precipitation Physics in the Operational Hurricane WRF Model at NOAA/EMC</vt:lpstr>
      <vt:lpstr>Overall Goal of the Project </vt:lpstr>
      <vt:lpstr>Objectives</vt:lpstr>
      <vt:lpstr>Work Completed</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Summary</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Your User Name</cp:lastModifiedBy>
  <cp:revision>16</cp:revision>
  <dcterms:created xsi:type="dcterms:W3CDTF">2011-02-24T23:59:28Z</dcterms:created>
  <dcterms:modified xsi:type="dcterms:W3CDTF">2011-03-02T02:51:49Z</dcterms:modified>
</cp:coreProperties>
</file>